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2"/>
  </p:notesMasterIdLst>
  <p:sldIdLst>
    <p:sldId id="256" r:id="rId2"/>
    <p:sldId id="264" r:id="rId3"/>
    <p:sldId id="361" r:id="rId4"/>
    <p:sldId id="357" r:id="rId5"/>
    <p:sldId id="358" r:id="rId6"/>
    <p:sldId id="359" r:id="rId7"/>
    <p:sldId id="360" r:id="rId8"/>
    <p:sldId id="362" r:id="rId9"/>
    <p:sldId id="363" r:id="rId10"/>
    <p:sldId id="265" r:id="rId11"/>
    <p:sldId id="266" r:id="rId12"/>
    <p:sldId id="267" r:id="rId13"/>
    <p:sldId id="257" r:id="rId14"/>
    <p:sldId id="269" r:id="rId15"/>
    <p:sldId id="268" r:id="rId16"/>
    <p:sldId id="259" r:id="rId17"/>
    <p:sldId id="270" r:id="rId18"/>
    <p:sldId id="258" r:id="rId19"/>
    <p:sldId id="260" r:id="rId20"/>
    <p:sldId id="261" r:id="rId21"/>
    <p:sldId id="262" r:id="rId22"/>
    <p:sldId id="273" r:id="rId23"/>
    <p:sldId id="263" r:id="rId24"/>
    <p:sldId id="274" r:id="rId25"/>
    <p:sldId id="271" r:id="rId26"/>
    <p:sldId id="356" r:id="rId27"/>
    <p:sldId id="364" r:id="rId28"/>
    <p:sldId id="365" r:id="rId29"/>
    <p:sldId id="340" r:id="rId30"/>
    <p:sldId id="275" r:id="rId31"/>
    <p:sldId id="277" r:id="rId32"/>
    <p:sldId id="276" r:id="rId33"/>
    <p:sldId id="278" r:id="rId34"/>
    <p:sldId id="280" r:id="rId35"/>
    <p:sldId id="284" r:id="rId36"/>
    <p:sldId id="285" r:id="rId37"/>
    <p:sldId id="286" r:id="rId38"/>
    <p:sldId id="287" r:id="rId39"/>
    <p:sldId id="288" r:id="rId40"/>
    <p:sldId id="289" r:id="rId41"/>
    <p:sldId id="272" r:id="rId42"/>
    <p:sldId id="282" r:id="rId43"/>
    <p:sldId id="290" r:id="rId44"/>
    <p:sldId id="305" r:id="rId45"/>
    <p:sldId id="291" r:id="rId46"/>
    <p:sldId id="292" r:id="rId47"/>
    <p:sldId id="293" r:id="rId48"/>
    <p:sldId id="294" r:id="rId49"/>
    <p:sldId id="297" r:id="rId50"/>
    <p:sldId id="295" r:id="rId5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7990" autoAdjust="0"/>
  </p:normalViewPr>
  <p:slideViewPr>
    <p:cSldViewPr snapToGrid="0">
      <p:cViewPr varScale="1">
        <p:scale>
          <a:sx n="60" d="100"/>
          <a:sy n="60" d="100"/>
        </p:scale>
        <p:origin x="114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jpeg>
</file>

<file path=ppt/media/image21.jpg>
</file>

<file path=ppt/media/image22.png>
</file>

<file path=ppt/media/image23.png>
</file>

<file path=ppt/media/image24.png>
</file>

<file path=ppt/media/image3.png>
</file>

<file path=ppt/media/image4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D26CA6-4FAA-433C-99B0-22F23785ACB6}" type="datetimeFigureOut">
              <a:rPr lang="en-IN" smtClean="0"/>
              <a:t>04-10-2019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6B9238-2B67-436C-AD3A-BAA9F9B8CD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5279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6B9238-2B67-436C-AD3A-BAA9F9B8CD16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57897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6B9238-2B67-436C-AD3A-BAA9F9B8CD16}" type="slidenum">
              <a:rPr lang="en-IN" smtClean="0"/>
              <a:t>33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2780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782E4249-CF88-4983-AF88-C032C0D870A7}" type="datetime1">
              <a:rPr lang="en-US" smtClean="0"/>
              <a:t>10/4/2019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D5D1B-D996-41A2-B20D-E35D004729DC}" type="datetime1">
              <a:rPr lang="en-US" smtClean="0"/>
              <a:t>10/4/2019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54EA3-D847-414C-A4B1-C91BDE352465}" type="datetime1">
              <a:rPr lang="en-US" smtClean="0"/>
              <a:t>10/4/2019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6CEF5-1D27-4973-A294-EEF9D04A712E}" type="datetime1">
              <a:rPr lang="en-US" smtClean="0"/>
              <a:t>10/4/2019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43577-3083-43C8-9322-CD25130AE73E}" type="datetime1">
              <a:rPr lang="en-US" smtClean="0"/>
              <a:t>10/4/2019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F87B-9CAF-4046-A9EE-7C11CF3419B9}" type="datetime1">
              <a:rPr lang="en-US" smtClean="0"/>
              <a:t>10/4/2019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CDF3C-9B8C-4592-BBC2-10BA94C29AC5}" type="datetime1">
              <a:rPr lang="en-US" smtClean="0"/>
              <a:t>10/4/2019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27427B7A-1D36-4FA6-B106-EF5962000339}" type="datetime1">
              <a:rPr lang="en-US" smtClean="0"/>
              <a:t>10/4/2019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325BCCFC-CB31-44C6-BE15-F8E61949FBC7}" type="datetime1">
              <a:rPr lang="en-US" smtClean="0"/>
              <a:t>10/4/2019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0C9DA-74A4-4400-8E32-B29489CC5A18}" type="datetime1">
              <a:rPr lang="en-US" smtClean="0"/>
              <a:t>10/4/2019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4FC04-FB85-4B39-8F8C-C49BB5C5B1F4}" type="datetime1">
              <a:rPr lang="en-US" smtClean="0"/>
              <a:t>10/4/2019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F4EE3-9D8F-4075-AF3A-2B4079C0022A}" type="datetime1">
              <a:rPr lang="en-US" smtClean="0"/>
              <a:t>10/4/2019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01CBC-E89F-41BD-9279-A70DE6FD602D}" type="datetime1">
              <a:rPr lang="en-US" smtClean="0"/>
              <a:t>10/4/2019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4EFD4-9400-41F3-977C-547613107FB8}" type="datetime1">
              <a:rPr lang="en-US" smtClean="0"/>
              <a:t>10/4/2019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10E12-B3FF-4579-8F11-D087EB558F8A}" type="datetime1">
              <a:rPr lang="en-US" smtClean="0"/>
              <a:t>10/4/2019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54132-078E-480D-82B4-2E74AA49B6D9}" type="datetime1">
              <a:rPr lang="en-US" smtClean="0"/>
              <a:t>10/4/2019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2BA6E-A207-4D3C-A1CB-9DD0C994B608}" type="datetime1">
              <a:rPr lang="en-US" smtClean="0"/>
              <a:t>10/4/2019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FB9F0684-757B-4573-A31C-487D70D1CD64}" type="datetime1">
              <a:rPr lang="en-US" smtClean="0"/>
              <a:t>10/4/2019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osch-mobility-solutions.com/en/products-and-services/micro-mobility/estroller-system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0q-kLX5ISZA&amp;feature=youtu.be" TargetMode="External"/><Relationship Id="rId2" Type="http://schemas.openxmlformats.org/officeDocument/2006/relationships/hyperlink" Target="https://youtu.be/BxXRelFfKWQ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QjhZ8Das-VI" TargetMode="External"/><Relationship Id="rId4" Type="http://schemas.openxmlformats.org/officeDocument/2006/relationships/hyperlink" Target="https://www.bosch-mobility-solutions.com/en/products-and-services/mobility-services/connected-parking/community-based-parking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91A93-8417-481C-A549-9296DE892B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Case Studies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4EAD4E-9FCD-44AC-A4B8-89EA07E407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0D06CE-440E-42D1-99EA-E338CAB0B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01D969-AFFB-4FC2-ADAF-E15E4EBFC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597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2151D-B43E-472F-8EB4-2C7994A27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E-Stroller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5A189-FC44-4BAF-BAAC-78853F3AC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400" b="1" dirty="0"/>
              <a:t>Assist in moving up or down the slopes</a:t>
            </a:r>
          </a:p>
          <a:p>
            <a:r>
              <a:rPr lang="en-IN" sz="2400" b="1" dirty="0"/>
              <a:t>Assist in steering</a:t>
            </a:r>
          </a:p>
          <a:p>
            <a:r>
              <a:rPr lang="en-IN" sz="2400" b="1" dirty="0"/>
              <a:t>One handed operation</a:t>
            </a:r>
          </a:p>
          <a:p>
            <a:r>
              <a:rPr lang="en-IN" sz="2400" b="1" dirty="0"/>
              <a:t>Safety: Unattended, Battery condition, ECU Health etc.</a:t>
            </a:r>
          </a:p>
          <a:p>
            <a:r>
              <a:rPr lang="en-IN" sz="2400" b="1" dirty="0"/>
              <a:t>Security</a:t>
            </a:r>
          </a:p>
          <a:p>
            <a:r>
              <a:rPr lang="en-IN" sz="2400" b="1" dirty="0"/>
              <a:t>Remote Monitoring</a:t>
            </a:r>
          </a:p>
          <a:p>
            <a:r>
              <a:rPr lang="en-IN" sz="2400" b="1" dirty="0"/>
              <a:t>Environmental Monitoring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6182F4-500E-48B3-8121-E92CC3A5F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65FFE-957F-4C57-BAF7-09F4F5222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714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2151D-B43E-472F-8EB4-2C7994A27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E-Stroller Sensors &amp; Actuators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5A189-FC44-4BAF-BAAC-78853F3AC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450" y="2137538"/>
            <a:ext cx="11080831" cy="4254299"/>
          </a:xfrm>
        </p:spPr>
        <p:txBody>
          <a:bodyPr>
            <a:noAutofit/>
          </a:bodyPr>
          <a:lstStyle/>
          <a:p>
            <a:r>
              <a:rPr lang="en-IN" sz="2000" b="1" dirty="0"/>
              <a:t>DC – Motors Compact : Independent Drive</a:t>
            </a:r>
          </a:p>
          <a:p>
            <a:r>
              <a:rPr lang="en-IN" sz="2000" b="1" dirty="0"/>
              <a:t>Pressure Sensors on the Handle Bar – Sense attended operation &amp;  intention of Turning. </a:t>
            </a:r>
          </a:p>
          <a:p>
            <a:r>
              <a:rPr lang="en-IN" sz="2000" b="1" dirty="0"/>
              <a:t>Emergency Brakes </a:t>
            </a:r>
          </a:p>
          <a:p>
            <a:r>
              <a:rPr lang="en-IN" sz="2000" b="1" dirty="0"/>
              <a:t>Path condition sensing to control drive speed</a:t>
            </a:r>
          </a:p>
          <a:p>
            <a:r>
              <a:rPr lang="en-IN" sz="2000" b="1" dirty="0"/>
              <a:t>Weight Sensing to detect presence of child</a:t>
            </a:r>
          </a:p>
          <a:p>
            <a:r>
              <a:rPr lang="en-IN" sz="2000" b="1" dirty="0"/>
              <a:t>Built in Self Tests</a:t>
            </a:r>
          </a:p>
          <a:p>
            <a:r>
              <a:rPr lang="en-IN" sz="2000" b="1" dirty="0"/>
              <a:t>GPS --- To know the location of the stroller at any time</a:t>
            </a:r>
          </a:p>
          <a:p>
            <a:r>
              <a:rPr lang="en-IN" sz="2000" b="1" dirty="0"/>
              <a:t>Authorizing Persons </a:t>
            </a:r>
          </a:p>
          <a:p>
            <a:r>
              <a:rPr lang="en-IN" sz="2000" b="1" dirty="0"/>
              <a:t>Communication – With Smart Devices nearby</a:t>
            </a:r>
          </a:p>
          <a:p>
            <a:r>
              <a:rPr lang="en-IN" sz="2000" b="1" dirty="0"/>
              <a:t>Environmental Monitoring: Temperature, Humidity, UV sensor etc….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4E8779-A15B-4317-9FFB-3D0FB0816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7510D0-DC54-43BC-9485-7FBE4C75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14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6B0B6-D6B4-4C58-822B-301486204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E-Stroller : Possible Architecture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7FB3FD1-1C94-4126-8148-DB8987D52A6E}"/>
              </a:ext>
            </a:extLst>
          </p:cNvPr>
          <p:cNvGrpSpPr/>
          <p:nvPr/>
        </p:nvGrpSpPr>
        <p:grpSpPr>
          <a:xfrm>
            <a:off x="996696" y="2289452"/>
            <a:ext cx="10087636" cy="4282958"/>
            <a:chOff x="996696" y="2289452"/>
            <a:chExt cx="10087636" cy="4282958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46DA43AB-FAF0-455F-B401-B8169E1E43D0}"/>
                </a:ext>
              </a:extLst>
            </p:cNvPr>
            <p:cNvGrpSpPr/>
            <p:nvPr/>
          </p:nvGrpSpPr>
          <p:grpSpPr>
            <a:xfrm>
              <a:off x="996696" y="2289452"/>
              <a:ext cx="9861805" cy="4282958"/>
              <a:chOff x="630936" y="2280308"/>
              <a:chExt cx="9861805" cy="4282958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3F8B32F-081D-443D-9584-C9313132B087}"/>
                  </a:ext>
                </a:extLst>
              </p:cNvPr>
              <p:cNvSpPr/>
              <p:nvPr/>
            </p:nvSpPr>
            <p:spPr>
              <a:xfrm>
                <a:off x="4284557" y="2305548"/>
                <a:ext cx="2629932" cy="224942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dirty="0"/>
                  <a:t>ECU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6116426B-D4CE-4D41-B5C0-3926183FF0AD}"/>
                  </a:ext>
                </a:extLst>
              </p:cNvPr>
              <p:cNvSpPr/>
              <p:nvPr/>
            </p:nvSpPr>
            <p:spPr>
              <a:xfrm>
                <a:off x="630936" y="3367630"/>
                <a:ext cx="1856230" cy="72079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1400" dirty="0"/>
                  <a:t>Handle Bar Pressure Sensor + Vibrator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183BB0E4-6576-4798-A4A1-5496F173E93B}"/>
                  </a:ext>
                </a:extLst>
              </p:cNvPr>
              <p:cNvSpPr/>
              <p:nvPr/>
            </p:nvSpPr>
            <p:spPr>
              <a:xfrm>
                <a:off x="677942" y="5832816"/>
                <a:ext cx="2090930" cy="49241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dirty="0"/>
                  <a:t>UV sensor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D6258A6-4676-4B04-9963-5AA74994B477}"/>
                  </a:ext>
                </a:extLst>
              </p:cNvPr>
              <p:cNvSpPr/>
              <p:nvPr/>
            </p:nvSpPr>
            <p:spPr>
              <a:xfrm>
                <a:off x="8334757" y="3425022"/>
                <a:ext cx="868678" cy="66340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1400" dirty="0"/>
                  <a:t>Brake</a:t>
                </a:r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B6702380-3F40-47CD-9F00-0121171B209A}"/>
                  </a:ext>
                </a:extLst>
              </p:cNvPr>
              <p:cNvSpPr/>
              <p:nvPr/>
            </p:nvSpPr>
            <p:spPr>
              <a:xfrm>
                <a:off x="8334757" y="4396006"/>
                <a:ext cx="2157984" cy="9144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dirty="0"/>
                  <a:t>Drive Motors with Controller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9C994A25-5B76-4A3C-BADB-FEB20A575E8A}"/>
                  </a:ext>
                </a:extLst>
              </p:cNvPr>
              <p:cNvSpPr/>
              <p:nvPr/>
            </p:nvSpPr>
            <p:spPr>
              <a:xfrm>
                <a:off x="713234" y="2280308"/>
                <a:ext cx="1613914" cy="9144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1400" dirty="0"/>
                  <a:t>Temperature Sensor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8A92441-7978-41AA-BA11-C2E315A79276}"/>
                  </a:ext>
                </a:extLst>
              </p:cNvPr>
              <p:cNvSpPr/>
              <p:nvPr/>
            </p:nvSpPr>
            <p:spPr>
              <a:xfrm>
                <a:off x="713234" y="5012602"/>
                <a:ext cx="1984245" cy="63417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dirty="0"/>
                  <a:t>Accelerometer</a:t>
                </a:r>
              </a:p>
              <a:p>
                <a:pPr algn="ctr"/>
                <a:r>
                  <a:rPr lang="en-IN" dirty="0"/>
                  <a:t>Load Sensor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F22FDB1F-149F-470E-B632-B72970C9D046}"/>
                  </a:ext>
                </a:extLst>
              </p:cNvPr>
              <p:cNvSpPr/>
              <p:nvPr/>
            </p:nvSpPr>
            <p:spPr>
              <a:xfrm>
                <a:off x="1234440" y="4224232"/>
                <a:ext cx="731520" cy="63314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dirty="0"/>
                  <a:t>GPS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28076D41-AE96-435C-9ECD-3A62826A638D}"/>
                  </a:ext>
                </a:extLst>
              </p:cNvPr>
              <p:cNvSpPr/>
              <p:nvPr/>
            </p:nvSpPr>
            <p:spPr>
              <a:xfrm>
                <a:off x="8334757" y="5627352"/>
                <a:ext cx="1278390" cy="70696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1400" dirty="0"/>
                  <a:t>LED Status Indicators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3B90C1F-F37F-4AF1-8011-DFBD1F772BBE}"/>
                  </a:ext>
                </a:extLst>
              </p:cNvPr>
              <p:cNvSpPr/>
              <p:nvPr/>
            </p:nvSpPr>
            <p:spPr>
              <a:xfrm>
                <a:off x="8334757" y="2542940"/>
                <a:ext cx="1170432" cy="6517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dirty="0"/>
                  <a:t>Speaker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4EF1C0F-E369-4423-9B56-53C3332DF4BC}"/>
                  </a:ext>
                </a:extLst>
              </p:cNvPr>
              <p:cNvSpPr/>
              <p:nvPr/>
            </p:nvSpPr>
            <p:spPr>
              <a:xfrm>
                <a:off x="4639548" y="5719318"/>
                <a:ext cx="1964463" cy="64800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dirty="0"/>
                  <a:t>Bluetooth &amp; </a:t>
                </a:r>
              </a:p>
              <a:p>
                <a:pPr algn="ctr"/>
                <a:r>
                  <a:rPr lang="en-IN" dirty="0"/>
                  <a:t>LD-Com</a:t>
                </a:r>
              </a:p>
            </p:txBody>
          </p: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32CA2EA9-377D-47BB-995C-D98C28E05DCE}"/>
                  </a:ext>
                </a:extLst>
              </p:cNvPr>
              <p:cNvGrpSpPr/>
              <p:nvPr/>
            </p:nvGrpSpPr>
            <p:grpSpPr>
              <a:xfrm>
                <a:off x="3145536" y="2280308"/>
                <a:ext cx="484632" cy="4282958"/>
                <a:chOff x="3145536" y="2280308"/>
                <a:chExt cx="484632" cy="4282958"/>
              </a:xfrm>
            </p:grpSpPr>
            <p:sp>
              <p:nvSpPr>
                <p:cNvPr id="15" name="Arrow: Up 14">
                  <a:extLst>
                    <a:ext uri="{FF2B5EF4-FFF2-40B4-BE49-F238E27FC236}">
                      <a16:creationId xmlns:a16="http://schemas.microsoft.com/office/drawing/2014/main" id="{A644D27B-C538-4D08-BAE8-AC8001B6E8E4}"/>
                    </a:ext>
                  </a:extLst>
                </p:cNvPr>
                <p:cNvSpPr/>
                <p:nvPr/>
              </p:nvSpPr>
              <p:spPr>
                <a:xfrm>
                  <a:off x="3145536" y="2280308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16" name="Arrow: Up 15">
                  <a:extLst>
                    <a:ext uri="{FF2B5EF4-FFF2-40B4-BE49-F238E27FC236}">
                      <a16:creationId xmlns:a16="http://schemas.microsoft.com/office/drawing/2014/main" id="{F5BD23A9-1B8D-40A1-B9A7-879391D20748}"/>
                    </a:ext>
                  </a:extLst>
                </p:cNvPr>
                <p:cNvSpPr/>
                <p:nvPr/>
              </p:nvSpPr>
              <p:spPr>
                <a:xfrm rot="10800000">
                  <a:off x="3145536" y="2518342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DEFD7532-F0F8-4690-9500-AC348E28E2F3}"/>
                  </a:ext>
                </a:extLst>
              </p:cNvPr>
              <p:cNvGrpSpPr/>
              <p:nvPr/>
            </p:nvGrpSpPr>
            <p:grpSpPr>
              <a:xfrm>
                <a:off x="7430016" y="2280308"/>
                <a:ext cx="484632" cy="4282958"/>
                <a:chOff x="3145536" y="2280308"/>
                <a:chExt cx="484632" cy="4282958"/>
              </a:xfrm>
            </p:grpSpPr>
            <p:sp>
              <p:nvSpPr>
                <p:cNvPr id="19" name="Arrow: Up 18">
                  <a:extLst>
                    <a:ext uri="{FF2B5EF4-FFF2-40B4-BE49-F238E27FC236}">
                      <a16:creationId xmlns:a16="http://schemas.microsoft.com/office/drawing/2014/main" id="{E3F2065D-A2E5-477E-9D51-0D411BA1FB03}"/>
                    </a:ext>
                  </a:extLst>
                </p:cNvPr>
                <p:cNvSpPr/>
                <p:nvPr/>
              </p:nvSpPr>
              <p:spPr>
                <a:xfrm>
                  <a:off x="3145536" y="2280308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0" name="Arrow: Up 19">
                  <a:extLst>
                    <a:ext uri="{FF2B5EF4-FFF2-40B4-BE49-F238E27FC236}">
                      <a16:creationId xmlns:a16="http://schemas.microsoft.com/office/drawing/2014/main" id="{B236B903-816F-4C75-B90C-BBD50D8D36AD}"/>
                    </a:ext>
                  </a:extLst>
                </p:cNvPr>
                <p:cNvSpPr/>
                <p:nvPr/>
              </p:nvSpPr>
              <p:spPr>
                <a:xfrm rot="10800000">
                  <a:off x="3145536" y="2518342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FBF74BB1-6FE2-43A5-8F5E-D73AF547D6A5}"/>
                  </a:ext>
                </a:extLst>
              </p:cNvPr>
              <p:cNvGrpSpPr/>
              <p:nvPr/>
            </p:nvGrpSpPr>
            <p:grpSpPr>
              <a:xfrm rot="5400000">
                <a:off x="5280660" y="2995072"/>
                <a:ext cx="484632" cy="4059937"/>
                <a:chOff x="3145536" y="2280308"/>
                <a:chExt cx="484632" cy="4282958"/>
              </a:xfrm>
            </p:grpSpPr>
            <p:sp>
              <p:nvSpPr>
                <p:cNvPr id="22" name="Arrow: Up 21">
                  <a:extLst>
                    <a:ext uri="{FF2B5EF4-FFF2-40B4-BE49-F238E27FC236}">
                      <a16:creationId xmlns:a16="http://schemas.microsoft.com/office/drawing/2014/main" id="{EE1396E1-6D41-4912-BAC0-A219DEAC32DE}"/>
                    </a:ext>
                  </a:extLst>
                </p:cNvPr>
                <p:cNvSpPr/>
                <p:nvPr/>
              </p:nvSpPr>
              <p:spPr>
                <a:xfrm>
                  <a:off x="3145536" y="2280308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3" name="Arrow: Up 22">
                  <a:extLst>
                    <a:ext uri="{FF2B5EF4-FFF2-40B4-BE49-F238E27FC236}">
                      <a16:creationId xmlns:a16="http://schemas.microsoft.com/office/drawing/2014/main" id="{54DE6585-C0BB-4232-9D83-BFC9E6E321BF}"/>
                    </a:ext>
                  </a:extLst>
                </p:cNvPr>
                <p:cNvSpPr/>
                <p:nvPr/>
              </p:nvSpPr>
              <p:spPr>
                <a:xfrm rot="10800000">
                  <a:off x="3145536" y="2518342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EE1AC01E-06AC-47E7-B28E-4CCACAA4872D}"/>
                  </a:ext>
                </a:extLst>
              </p:cNvPr>
              <p:cNvGrpSpPr/>
              <p:nvPr/>
            </p:nvGrpSpPr>
            <p:grpSpPr>
              <a:xfrm>
                <a:off x="5544916" y="4554972"/>
                <a:ext cx="151796" cy="338552"/>
                <a:chOff x="3145536" y="2280308"/>
                <a:chExt cx="484632" cy="4282948"/>
              </a:xfrm>
            </p:grpSpPr>
            <p:sp>
              <p:nvSpPr>
                <p:cNvPr id="25" name="Arrow: Up 24">
                  <a:extLst>
                    <a:ext uri="{FF2B5EF4-FFF2-40B4-BE49-F238E27FC236}">
                      <a16:creationId xmlns:a16="http://schemas.microsoft.com/office/drawing/2014/main" id="{694FE9E8-1654-4CAF-85F0-9BBA5D3C12C8}"/>
                    </a:ext>
                  </a:extLst>
                </p:cNvPr>
                <p:cNvSpPr/>
                <p:nvPr/>
              </p:nvSpPr>
              <p:spPr>
                <a:xfrm>
                  <a:off x="3145536" y="2280308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6" name="Arrow: Up 25">
                  <a:extLst>
                    <a:ext uri="{FF2B5EF4-FFF2-40B4-BE49-F238E27FC236}">
                      <a16:creationId xmlns:a16="http://schemas.microsoft.com/office/drawing/2014/main" id="{0F1F7DAC-DAA9-4A1A-8D76-C41D3943D273}"/>
                    </a:ext>
                  </a:extLst>
                </p:cNvPr>
                <p:cNvSpPr/>
                <p:nvPr/>
              </p:nvSpPr>
              <p:spPr>
                <a:xfrm rot="10800000">
                  <a:off x="3145536" y="2518332"/>
                  <a:ext cx="484628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5B55FEBF-77CA-4214-A16F-AB27FBCE388C}"/>
                  </a:ext>
                </a:extLst>
              </p:cNvPr>
              <p:cNvGrpSpPr/>
              <p:nvPr/>
            </p:nvGrpSpPr>
            <p:grpSpPr>
              <a:xfrm>
                <a:off x="5565360" y="5150198"/>
                <a:ext cx="110905" cy="568188"/>
                <a:chOff x="3145536" y="2280308"/>
                <a:chExt cx="484632" cy="4282958"/>
              </a:xfrm>
            </p:grpSpPr>
            <p:sp>
              <p:nvSpPr>
                <p:cNvPr id="28" name="Arrow: Up 27">
                  <a:extLst>
                    <a:ext uri="{FF2B5EF4-FFF2-40B4-BE49-F238E27FC236}">
                      <a16:creationId xmlns:a16="http://schemas.microsoft.com/office/drawing/2014/main" id="{6A9086FE-D23D-49F7-937E-06624383186C}"/>
                    </a:ext>
                  </a:extLst>
                </p:cNvPr>
                <p:cNvSpPr/>
                <p:nvPr/>
              </p:nvSpPr>
              <p:spPr>
                <a:xfrm>
                  <a:off x="3145536" y="2280308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9" name="Arrow: Up 28">
                  <a:extLst>
                    <a:ext uri="{FF2B5EF4-FFF2-40B4-BE49-F238E27FC236}">
                      <a16:creationId xmlns:a16="http://schemas.microsoft.com/office/drawing/2014/main" id="{D511CF52-F62B-42ED-9347-99D86EE52226}"/>
                    </a:ext>
                  </a:extLst>
                </p:cNvPr>
                <p:cNvSpPr/>
                <p:nvPr/>
              </p:nvSpPr>
              <p:spPr>
                <a:xfrm rot="10800000">
                  <a:off x="3145536" y="2518342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7C3CB84D-6111-4099-8214-5669CD8788D5}"/>
                  </a:ext>
                </a:extLst>
              </p:cNvPr>
              <p:cNvGrpSpPr/>
              <p:nvPr/>
            </p:nvGrpSpPr>
            <p:grpSpPr>
              <a:xfrm rot="16200000" flipH="1">
                <a:off x="7997843" y="3457471"/>
                <a:ext cx="152621" cy="521205"/>
                <a:chOff x="3145532" y="2280308"/>
                <a:chExt cx="484636" cy="4282942"/>
              </a:xfrm>
            </p:grpSpPr>
            <p:sp>
              <p:nvSpPr>
                <p:cNvPr id="31" name="Arrow: Up 30">
                  <a:extLst>
                    <a:ext uri="{FF2B5EF4-FFF2-40B4-BE49-F238E27FC236}">
                      <a16:creationId xmlns:a16="http://schemas.microsoft.com/office/drawing/2014/main" id="{736D7A16-5171-4982-B17F-C5736FBCC26B}"/>
                    </a:ext>
                  </a:extLst>
                </p:cNvPr>
                <p:cNvSpPr/>
                <p:nvPr/>
              </p:nvSpPr>
              <p:spPr>
                <a:xfrm>
                  <a:off x="3145536" y="2280308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32" name="Arrow: Up 31">
                  <a:extLst>
                    <a:ext uri="{FF2B5EF4-FFF2-40B4-BE49-F238E27FC236}">
                      <a16:creationId xmlns:a16="http://schemas.microsoft.com/office/drawing/2014/main" id="{EE48B157-DF2C-4A48-A804-3B02F6AF2D6C}"/>
                    </a:ext>
                  </a:extLst>
                </p:cNvPr>
                <p:cNvSpPr/>
                <p:nvPr/>
              </p:nvSpPr>
              <p:spPr>
                <a:xfrm rot="10800000">
                  <a:off x="3145532" y="2627996"/>
                  <a:ext cx="484632" cy="393525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9DDCE2DF-CFDD-4ABB-A6B7-35B9E53FA806}"/>
                  </a:ext>
                </a:extLst>
              </p:cNvPr>
              <p:cNvGrpSpPr/>
              <p:nvPr/>
            </p:nvGrpSpPr>
            <p:grpSpPr>
              <a:xfrm rot="16200000" flipH="1">
                <a:off x="7983360" y="4589223"/>
                <a:ext cx="152621" cy="521205"/>
                <a:chOff x="3145532" y="2280308"/>
                <a:chExt cx="484636" cy="4282942"/>
              </a:xfrm>
            </p:grpSpPr>
            <p:sp>
              <p:nvSpPr>
                <p:cNvPr id="34" name="Arrow: Up 33">
                  <a:extLst>
                    <a:ext uri="{FF2B5EF4-FFF2-40B4-BE49-F238E27FC236}">
                      <a16:creationId xmlns:a16="http://schemas.microsoft.com/office/drawing/2014/main" id="{516E0859-72CC-494A-90B4-61D8F2AE0214}"/>
                    </a:ext>
                  </a:extLst>
                </p:cNvPr>
                <p:cNvSpPr/>
                <p:nvPr/>
              </p:nvSpPr>
              <p:spPr>
                <a:xfrm>
                  <a:off x="3145536" y="2280308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35" name="Arrow: Up 34">
                  <a:extLst>
                    <a:ext uri="{FF2B5EF4-FFF2-40B4-BE49-F238E27FC236}">
                      <a16:creationId xmlns:a16="http://schemas.microsoft.com/office/drawing/2014/main" id="{E3E5078B-84ED-4D36-A9F5-D95699386317}"/>
                    </a:ext>
                  </a:extLst>
                </p:cNvPr>
                <p:cNvSpPr/>
                <p:nvPr/>
              </p:nvSpPr>
              <p:spPr>
                <a:xfrm rot="10800000">
                  <a:off x="3145532" y="2627996"/>
                  <a:ext cx="484632" cy="393525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AD323178-5AF6-41A4-8AC7-88AB701E153C}"/>
                  </a:ext>
                </a:extLst>
              </p:cNvPr>
              <p:cNvGrpSpPr/>
              <p:nvPr/>
            </p:nvGrpSpPr>
            <p:grpSpPr>
              <a:xfrm rot="16200000" flipH="1">
                <a:off x="2531377" y="3970195"/>
                <a:ext cx="138660" cy="1269492"/>
                <a:chOff x="3145532" y="2280308"/>
                <a:chExt cx="484636" cy="4282942"/>
              </a:xfrm>
            </p:grpSpPr>
            <p:sp>
              <p:nvSpPr>
                <p:cNvPr id="37" name="Arrow: Up 36">
                  <a:extLst>
                    <a:ext uri="{FF2B5EF4-FFF2-40B4-BE49-F238E27FC236}">
                      <a16:creationId xmlns:a16="http://schemas.microsoft.com/office/drawing/2014/main" id="{66A737ED-E650-4060-B42B-0E8203D8BEA7}"/>
                    </a:ext>
                  </a:extLst>
                </p:cNvPr>
                <p:cNvSpPr/>
                <p:nvPr/>
              </p:nvSpPr>
              <p:spPr>
                <a:xfrm>
                  <a:off x="3145536" y="2280308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38" name="Arrow: Up 37">
                  <a:extLst>
                    <a:ext uri="{FF2B5EF4-FFF2-40B4-BE49-F238E27FC236}">
                      <a16:creationId xmlns:a16="http://schemas.microsoft.com/office/drawing/2014/main" id="{B41EC3AD-81D7-4FAE-A8AB-79BDB56A6A1A}"/>
                    </a:ext>
                  </a:extLst>
                </p:cNvPr>
                <p:cNvSpPr/>
                <p:nvPr/>
              </p:nvSpPr>
              <p:spPr>
                <a:xfrm rot="10800000">
                  <a:off x="3145532" y="2627996"/>
                  <a:ext cx="484632" cy="393525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sp>
            <p:nvSpPr>
              <p:cNvPr id="42" name="Arrow: Up 41">
                <a:extLst>
                  <a:ext uri="{FF2B5EF4-FFF2-40B4-BE49-F238E27FC236}">
                    <a16:creationId xmlns:a16="http://schemas.microsoft.com/office/drawing/2014/main" id="{E7DB26A0-32EB-46C8-8A12-EC65EB65408C}"/>
                  </a:ext>
                </a:extLst>
              </p:cNvPr>
              <p:cNvSpPr/>
              <p:nvPr/>
            </p:nvSpPr>
            <p:spPr>
              <a:xfrm rot="5400000">
                <a:off x="2743757" y="2252443"/>
                <a:ext cx="111955" cy="945177"/>
              </a:xfrm>
              <a:prstGeom prst="upArrow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D4E821D7-928B-4436-A4D5-5DD4B02023D1}"/>
                  </a:ext>
                </a:extLst>
              </p:cNvPr>
              <p:cNvGrpSpPr/>
              <p:nvPr/>
            </p:nvGrpSpPr>
            <p:grpSpPr>
              <a:xfrm rot="16200000" flipH="1">
                <a:off x="2829349" y="3303241"/>
                <a:ext cx="100791" cy="785158"/>
                <a:chOff x="3145532" y="2280308"/>
                <a:chExt cx="484636" cy="4282942"/>
              </a:xfrm>
            </p:grpSpPr>
            <p:sp>
              <p:nvSpPr>
                <p:cNvPr id="45" name="Arrow: Up 44">
                  <a:extLst>
                    <a:ext uri="{FF2B5EF4-FFF2-40B4-BE49-F238E27FC236}">
                      <a16:creationId xmlns:a16="http://schemas.microsoft.com/office/drawing/2014/main" id="{D29CE8B0-E16F-4D97-9CB4-1D937B62994D}"/>
                    </a:ext>
                  </a:extLst>
                </p:cNvPr>
                <p:cNvSpPr/>
                <p:nvPr/>
              </p:nvSpPr>
              <p:spPr>
                <a:xfrm>
                  <a:off x="3145536" y="2280308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46" name="Arrow: Up 45">
                  <a:extLst>
                    <a:ext uri="{FF2B5EF4-FFF2-40B4-BE49-F238E27FC236}">
                      <a16:creationId xmlns:a16="http://schemas.microsoft.com/office/drawing/2014/main" id="{E78D0B87-9A69-4750-9DB2-1B1DDD68A984}"/>
                    </a:ext>
                  </a:extLst>
                </p:cNvPr>
                <p:cNvSpPr/>
                <p:nvPr/>
              </p:nvSpPr>
              <p:spPr>
                <a:xfrm rot="10800000">
                  <a:off x="3145532" y="2627996"/>
                  <a:ext cx="484632" cy="393525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265016A1-0F9A-45A6-98A9-609E9007C8CB}"/>
                  </a:ext>
                </a:extLst>
              </p:cNvPr>
              <p:cNvGrpSpPr/>
              <p:nvPr/>
            </p:nvGrpSpPr>
            <p:grpSpPr>
              <a:xfrm rot="16200000" flipH="1">
                <a:off x="2902852" y="5064603"/>
                <a:ext cx="138663" cy="549405"/>
                <a:chOff x="3145532" y="2280308"/>
                <a:chExt cx="484636" cy="4282942"/>
              </a:xfrm>
            </p:grpSpPr>
            <p:sp>
              <p:nvSpPr>
                <p:cNvPr id="48" name="Arrow: Up 47">
                  <a:extLst>
                    <a:ext uri="{FF2B5EF4-FFF2-40B4-BE49-F238E27FC236}">
                      <a16:creationId xmlns:a16="http://schemas.microsoft.com/office/drawing/2014/main" id="{D70F2642-E35F-468D-9B19-A33A27AAFA6E}"/>
                    </a:ext>
                  </a:extLst>
                </p:cNvPr>
                <p:cNvSpPr/>
                <p:nvPr/>
              </p:nvSpPr>
              <p:spPr>
                <a:xfrm>
                  <a:off x="3145536" y="2280308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49" name="Arrow: Up 48">
                  <a:extLst>
                    <a:ext uri="{FF2B5EF4-FFF2-40B4-BE49-F238E27FC236}">
                      <a16:creationId xmlns:a16="http://schemas.microsoft.com/office/drawing/2014/main" id="{65D63526-F6FD-4E52-BCB7-E8E27BD23174}"/>
                    </a:ext>
                  </a:extLst>
                </p:cNvPr>
                <p:cNvSpPr/>
                <p:nvPr/>
              </p:nvSpPr>
              <p:spPr>
                <a:xfrm rot="10800000">
                  <a:off x="3145532" y="2627996"/>
                  <a:ext cx="484632" cy="393525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sp>
            <p:nvSpPr>
              <p:cNvPr id="51" name="Arrow: Up 50">
                <a:extLst>
                  <a:ext uri="{FF2B5EF4-FFF2-40B4-BE49-F238E27FC236}">
                    <a16:creationId xmlns:a16="http://schemas.microsoft.com/office/drawing/2014/main" id="{AFB6D7E6-03BC-4A1D-BB53-D65982D501B4}"/>
                  </a:ext>
                </a:extLst>
              </p:cNvPr>
              <p:cNvSpPr/>
              <p:nvPr/>
            </p:nvSpPr>
            <p:spPr>
              <a:xfrm rot="5400000" flipH="1">
                <a:off x="2965008" y="5799749"/>
                <a:ext cx="100794" cy="462967"/>
              </a:xfrm>
              <a:prstGeom prst="upArrow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3" name="Arrow: Up 52">
                <a:extLst>
                  <a:ext uri="{FF2B5EF4-FFF2-40B4-BE49-F238E27FC236}">
                    <a16:creationId xmlns:a16="http://schemas.microsoft.com/office/drawing/2014/main" id="{C9C2725E-03D1-485B-84FE-757F232E1454}"/>
                  </a:ext>
                </a:extLst>
              </p:cNvPr>
              <p:cNvSpPr/>
              <p:nvPr/>
            </p:nvSpPr>
            <p:spPr>
              <a:xfrm rot="5400000" flipH="1">
                <a:off x="8007353" y="5736635"/>
                <a:ext cx="119117" cy="506723"/>
              </a:xfrm>
              <a:prstGeom prst="upArrow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4" name="Arrow: Up 53">
                <a:extLst>
                  <a:ext uri="{FF2B5EF4-FFF2-40B4-BE49-F238E27FC236}">
                    <a16:creationId xmlns:a16="http://schemas.microsoft.com/office/drawing/2014/main" id="{24576E68-0AE2-4B6E-9EA5-B9914F92283B}"/>
                  </a:ext>
                </a:extLst>
              </p:cNvPr>
              <p:cNvSpPr/>
              <p:nvPr/>
            </p:nvSpPr>
            <p:spPr>
              <a:xfrm rot="5400000" flipH="1">
                <a:off x="8007353" y="2640005"/>
                <a:ext cx="119117" cy="506723"/>
              </a:xfrm>
              <a:prstGeom prst="upArrow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689D45-0488-4B6C-8BFA-FFA9549A2987}"/>
                </a:ext>
              </a:extLst>
            </p:cNvPr>
            <p:cNvSpPr txBox="1"/>
            <p:nvPr/>
          </p:nvSpPr>
          <p:spPr>
            <a:xfrm>
              <a:off x="10215654" y="2921416"/>
              <a:ext cx="868678" cy="369332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PSU</a:t>
              </a:r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B44468-2C18-4B45-8E10-EFE2F9252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39" name="Slide Number Placeholder 38">
            <a:extLst>
              <a:ext uri="{FF2B5EF4-FFF2-40B4-BE49-F238E27FC236}">
                <a16:creationId xmlns:a16="http://schemas.microsoft.com/office/drawing/2014/main" id="{1BD3E797-7510-448A-B9A6-9FE4E8D62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063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58640-45ED-4C90-8038-CAC7B5CCA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E-Stroller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38015-A787-414D-A69A-A94634CA4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723894"/>
            <a:ext cx="6607286" cy="2631442"/>
          </a:xfrm>
        </p:spPr>
        <p:txBody>
          <a:bodyPr/>
          <a:lstStyle/>
          <a:p>
            <a:r>
              <a:rPr lang="en-IN" b="1" dirty="0"/>
              <a:t>Smartphone  APP:</a:t>
            </a:r>
          </a:p>
          <a:p>
            <a:pPr lvl="1"/>
            <a:r>
              <a:rPr lang="en-IN" b="1" dirty="0"/>
              <a:t>Authentication</a:t>
            </a:r>
          </a:p>
          <a:p>
            <a:pPr lvl="1"/>
            <a:r>
              <a:rPr lang="en-IN" b="1" dirty="0"/>
              <a:t>Health monitoring of the Stroller</a:t>
            </a:r>
          </a:p>
          <a:p>
            <a:pPr lvl="1"/>
            <a:r>
              <a:rPr lang="en-IN" b="1" dirty="0"/>
              <a:t>Environmental Parameters</a:t>
            </a:r>
          </a:p>
          <a:p>
            <a:pPr lvl="1"/>
            <a:r>
              <a:rPr lang="en-IN" b="1" dirty="0"/>
              <a:t>Emergency operation</a:t>
            </a:r>
          </a:p>
          <a:p>
            <a:pPr lvl="1"/>
            <a:r>
              <a:rPr lang="en-IN" b="1" dirty="0"/>
              <a:t>Communication with Remote Phone / Monitoring Device</a:t>
            </a:r>
          </a:p>
          <a:p>
            <a:pPr lvl="1"/>
            <a:r>
              <a:rPr lang="en-IN" b="1" dirty="0"/>
              <a:t>Movement Tracking</a:t>
            </a:r>
          </a:p>
        </p:txBody>
      </p:sp>
      <p:pic>
        <p:nvPicPr>
          <p:cNvPr id="6146" name="Picture 2" descr="Image result for cartoon picture of a mobile phone">
            <a:extLst>
              <a:ext uri="{FF2B5EF4-FFF2-40B4-BE49-F238E27FC236}">
                <a16:creationId xmlns:a16="http://schemas.microsoft.com/office/drawing/2014/main" id="{8B4F67AF-2FA0-4C0F-B855-1D379818EB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3880" y="2569464"/>
            <a:ext cx="2434120" cy="2556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hought Bubble: Cloud 3">
            <a:extLst>
              <a:ext uri="{FF2B5EF4-FFF2-40B4-BE49-F238E27FC236}">
                <a16:creationId xmlns:a16="http://schemas.microsoft.com/office/drawing/2014/main" id="{3B907824-EA7E-483C-99C8-0DCF1E7AC4FC}"/>
              </a:ext>
            </a:extLst>
          </p:cNvPr>
          <p:cNvSpPr/>
          <p:nvPr/>
        </p:nvSpPr>
        <p:spPr>
          <a:xfrm>
            <a:off x="5312664" y="2807208"/>
            <a:ext cx="2660904" cy="1033272"/>
          </a:xfrm>
          <a:prstGeom prst="cloudCallout">
            <a:avLst>
              <a:gd name="adj1" fmla="val 99937"/>
              <a:gd name="adj2" fmla="val 598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Good Weather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4168F-64AA-4711-A609-36DE0DE99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994B4-ED37-4132-8087-A748E61D6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454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  <p:bldP spid="4" grpId="2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58640-45ED-4C90-8038-CAC7B5CCA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E-Stroller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38015-A787-414D-A69A-A94634CA4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723894"/>
            <a:ext cx="6607286" cy="2631442"/>
          </a:xfrm>
        </p:spPr>
        <p:txBody>
          <a:bodyPr/>
          <a:lstStyle/>
          <a:p>
            <a:r>
              <a:rPr lang="en-IN" b="1" dirty="0"/>
              <a:t>Smartphone  APP:</a:t>
            </a:r>
          </a:p>
          <a:p>
            <a:pPr lvl="1"/>
            <a:r>
              <a:rPr lang="en-IN" b="1" dirty="0"/>
              <a:t>Authentication</a:t>
            </a:r>
          </a:p>
          <a:p>
            <a:pPr lvl="1"/>
            <a:r>
              <a:rPr lang="en-IN" b="1" dirty="0"/>
              <a:t>Health monitoring of the Stroller</a:t>
            </a:r>
          </a:p>
          <a:p>
            <a:pPr lvl="1"/>
            <a:r>
              <a:rPr lang="en-IN" b="1" dirty="0"/>
              <a:t>Environmental Parameters</a:t>
            </a:r>
          </a:p>
          <a:p>
            <a:pPr lvl="1"/>
            <a:r>
              <a:rPr lang="en-IN" b="1" dirty="0"/>
              <a:t>Emergency operation</a:t>
            </a:r>
          </a:p>
          <a:p>
            <a:pPr lvl="1"/>
            <a:r>
              <a:rPr lang="en-IN" b="1" dirty="0"/>
              <a:t>Communication with Remote Phone / Monitoring Device</a:t>
            </a:r>
          </a:p>
          <a:p>
            <a:pPr lvl="1"/>
            <a:r>
              <a:rPr lang="en-IN" b="1" dirty="0"/>
              <a:t>Movement Tracking</a:t>
            </a:r>
          </a:p>
        </p:txBody>
      </p:sp>
      <p:pic>
        <p:nvPicPr>
          <p:cNvPr id="7170" name="Picture 2" descr="Image result for mobile phone images clip art">
            <a:extLst>
              <a:ext uri="{FF2B5EF4-FFF2-40B4-BE49-F238E27FC236}">
                <a16:creationId xmlns:a16="http://schemas.microsoft.com/office/drawing/2014/main" id="{8BAE3448-135A-4E5E-BBB3-0BA27EE3FC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6675" y="2588705"/>
            <a:ext cx="1468613" cy="2842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E8A30DD7-A4E9-4D05-81B7-26401C59A6C3}"/>
              </a:ext>
            </a:extLst>
          </p:cNvPr>
          <p:cNvSpPr/>
          <p:nvPr/>
        </p:nvSpPr>
        <p:spPr>
          <a:xfrm>
            <a:off x="8970264" y="2216402"/>
            <a:ext cx="1468612" cy="1014984"/>
          </a:xfrm>
          <a:prstGeom prst="wedgeEllipseCallout">
            <a:avLst>
              <a:gd name="adj1" fmla="val -78493"/>
              <a:gd name="adj2" fmla="val 95295"/>
            </a:avLst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FF0000"/>
                </a:solidFill>
              </a:rPr>
              <a:t>Kidnap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22BBCF-8C71-4CEE-8196-77CB4EAE4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8BFF77-1523-427B-9EE5-89C29507B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758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58640-45ED-4C90-8038-CAC7B5CCA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/>
          <a:p>
            <a:r>
              <a:rPr lang="en-IN" dirty="0"/>
              <a:t>BOSCH -   E-Stroller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38015-A787-414D-A69A-A94634CA4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7954" y="2550158"/>
            <a:ext cx="9208246" cy="2631442"/>
          </a:xfrm>
        </p:spPr>
        <p:txBody>
          <a:bodyPr/>
          <a:lstStyle/>
          <a:p>
            <a:r>
              <a:rPr lang="en-IN" dirty="0"/>
              <a:t>Smartphone connection to the </a:t>
            </a:r>
            <a:r>
              <a:rPr lang="en-IN" dirty="0" err="1"/>
              <a:t>eStroller</a:t>
            </a:r>
            <a:r>
              <a:rPr lang="en-IN" dirty="0"/>
              <a:t> system via Bluetooth</a:t>
            </a:r>
          </a:p>
          <a:p>
            <a:r>
              <a:rPr lang="en-IN" dirty="0"/>
              <a:t>Convenient app-based control of the assist level and alarm function</a:t>
            </a:r>
          </a:p>
          <a:p>
            <a:r>
              <a:rPr lang="en-IN" dirty="0"/>
              <a:t>Useful information about the battery status and remaining range</a:t>
            </a:r>
          </a:p>
          <a:p>
            <a:r>
              <a:rPr lang="en-IN" dirty="0"/>
              <a:t>Electric push assist on uphill and downhill stretches and on rough terrain</a:t>
            </a:r>
          </a:p>
          <a:p>
            <a:r>
              <a:rPr lang="en-IN" dirty="0"/>
              <a:t>Automatic motor brake activates when the user lets go of the handlebar</a:t>
            </a:r>
          </a:p>
          <a:p>
            <a:r>
              <a:rPr lang="en-IN" dirty="0"/>
              <a:t>Automatic parking brake is applied when the user parks the stroller</a:t>
            </a:r>
          </a:p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D95024-B0CC-4808-B9EC-B628D942C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0CBA78-C5BA-4D36-9EE0-9CEEC852D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4725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185B4-B175-46F4-AD9F-E8B00C3AC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1" y="2341034"/>
            <a:ext cx="11252200" cy="4305300"/>
          </a:xfrm>
        </p:spPr>
        <p:txBody>
          <a:bodyPr>
            <a:noAutofit/>
          </a:bodyPr>
          <a:lstStyle/>
          <a:p>
            <a:r>
              <a:rPr lang="en-IN" sz="1600" b="1" dirty="0"/>
              <a:t>Two electric motors help with acceleration and braking</a:t>
            </a:r>
          </a:p>
          <a:p>
            <a:r>
              <a:rPr lang="en-IN" sz="1600" b="1" dirty="0"/>
              <a:t>Comfort and safety are the key criteria for nine out of ten parents when buying a stroller.</a:t>
            </a:r>
          </a:p>
          <a:p>
            <a:r>
              <a:rPr lang="en-IN" sz="1600" b="1" dirty="0"/>
              <a:t> The system’s drive unit comprises two low-noise electric motors on the rear axle.</a:t>
            </a:r>
          </a:p>
          <a:p>
            <a:r>
              <a:rPr lang="en-IN" sz="1600" b="1" dirty="0"/>
              <a:t>Bluetooth module and a smart sensor system.</a:t>
            </a:r>
          </a:p>
          <a:p>
            <a:r>
              <a:rPr lang="en-IN" sz="1600" b="1" dirty="0"/>
              <a:t>The sensors measure things like the stroller’s speed and acceleration while assessing the road surface it is moving over.</a:t>
            </a:r>
          </a:p>
          <a:p>
            <a:r>
              <a:rPr lang="en-IN" sz="1600" b="1" dirty="0"/>
              <a:t>On an uphill path, the motors automatically help push the stroller. When on a downhill slope, Motors help to brake. </a:t>
            </a:r>
          </a:p>
          <a:p>
            <a:r>
              <a:rPr lang="en-IN" sz="1600" b="1" dirty="0"/>
              <a:t>Unattended stroller: Motor brake prevents it from rolling away unchecked, and the electromechanical lock engages the parking brake. </a:t>
            </a:r>
          </a:p>
          <a:p>
            <a:r>
              <a:rPr lang="en-IN" sz="1600" b="1" dirty="0"/>
              <a:t> The system’s steering support also brings clear benefits when pushing with just one hand</a:t>
            </a:r>
            <a:r>
              <a:rPr lang="en-IN" sz="1200" dirty="0"/>
              <a:t>.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972B0B8-7FEA-4436-A7D8-FB0A488338F6}"/>
              </a:ext>
            </a:extLst>
          </p:cNvPr>
          <p:cNvSpPr txBox="1">
            <a:spLocks/>
          </p:cNvSpPr>
          <p:nvPr/>
        </p:nvSpPr>
        <p:spPr bwMode="gray">
          <a:xfrm>
            <a:off x="1307354" y="11260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BOSCH -   E-Stroller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145DF8C-4908-4D73-AA44-496793DEF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EE5540-0CE4-4E04-B570-62C0C67C8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5215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185B4-B175-46F4-AD9F-E8B00C3AC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059" y="2432304"/>
            <a:ext cx="10449053" cy="354787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1200" dirty="0"/>
              <a:t> </a:t>
            </a:r>
          </a:p>
          <a:p>
            <a:r>
              <a:rPr lang="en-IN" sz="1600" b="1" dirty="0"/>
              <a:t>Smartphone connectivity via Bluetooth</a:t>
            </a:r>
          </a:p>
          <a:p>
            <a:r>
              <a:rPr lang="en-IN" sz="1600" b="1" dirty="0"/>
              <a:t>App on the Smart phone allows: Users  choose from three levels of electric assistance using the associated smartphone app </a:t>
            </a:r>
          </a:p>
          <a:p>
            <a:r>
              <a:rPr lang="en-IN" sz="1600" b="1" dirty="0"/>
              <a:t>It also displays the charge level of the detachable battery and warns users in good time that power is running out.</a:t>
            </a:r>
          </a:p>
          <a:p>
            <a:r>
              <a:rPr lang="en-IN" sz="1600" b="1" dirty="0"/>
              <a:t> The app can be used to activate the alarm function, too, a warning will appear if anyone unauthorized tries to push the stroller away.</a:t>
            </a:r>
          </a:p>
          <a:p>
            <a:pPr lvl="1"/>
            <a:r>
              <a:rPr lang="en-IN" b="1" dirty="0"/>
              <a:t> In addition, an alarm will sound from the stroller’s integrated loudspeaker and the parking brake will automatically reengage.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0A9FF4D-0FD4-43D6-BFE3-51C7E20D3680}"/>
              </a:ext>
            </a:extLst>
          </p:cNvPr>
          <p:cNvSpPr txBox="1">
            <a:spLocks/>
          </p:cNvSpPr>
          <p:nvPr/>
        </p:nvSpPr>
        <p:spPr bwMode="gray">
          <a:xfrm>
            <a:off x="1307354" y="11260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BOSCH -   E-Stroller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D59EE4-D971-4181-9ED9-8697E5CB2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0267EE-370C-4D4D-9AA7-B5D3E79F3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4679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6D0C6-62CE-418B-B490-921D472A4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https://www.bosch-mobility-solutions.com/en/products-and-services/micro-mobility/estroller-system/</a:t>
            </a:r>
            <a:endParaRPr lang="en-IN" dirty="0"/>
          </a:p>
          <a:p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73A0026-83F7-4230-9E03-AA2FF5B8C39A}"/>
              </a:ext>
            </a:extLst>
          </p:cNvPr>
          <p:cNvSpPr txBox="1">
            <a:spLocks/>
          </p:cNvSpPr>
          <p:nvPr/>
        </p:nvSpPr>
        <p:spPr bwMode="gray">
          <a:xfrm>
            <a:off x="1508522" y="1153500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BOSCH -   E-Stroller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26DB98C-8A03-46F4-B37D-E2BEC3E6D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3CCF99-8A9C-41D9-9EBA-6F0038DAF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4908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9B339-F550-4C80-BDA8-905D03888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BOSCH -   E-Stroller  Drive Unit</a:t>
            </a:r>
          </a:p>
        </p:txBody>
      </p:sp>
      <p:pic>
        <p:nvPicPr>
          <p:cNvPr id="1026" name="Picture 2" descr="01__features__bosch_estroller_system__antrieb">
            <a:extLst>
              <a:ext uri="{FF2B5EF4-FFF2-40B4-BE49-F238E27FC236}">
                <a16:creationId xmlns:a16="http://schemas.microsoft.com/office/drawing/2014/main" id="{681E4410-FAF1-43A5-A0E6-384EF560E0D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3008" y="2603500"/>
            <a:ext cx="5630296" cy="341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B510E0D-7E84-46C0-BB11-EA9D3924D7CE}"/>
              </a:ext>
            </a:extLst>
          </p:cNvPr>
          <p:cNvSpPr txBox="1"/>
          <p:nvPr/>
        </p:nvSpPr>
        <p:spPr>
          <a:xfrm>
            <a:off x="205830" y="2464604"/>
            <a:ext cx="266771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Drive unit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Two silent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 Motors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LED Status Indicator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Bluetooth Module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9D7232-C09D-4151-BC11-D11EE606E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9BFD7D-E431-4E00-9597-1CD062DA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616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0381A-8AB6-4E6B-BBC4-58AFEE168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 A Family </a:t>
            </a:r>
          </a:p>
        </p:txBody>
      </p:sp>
      <p:pic>
        <p:nvPicPr>
          <p:cNvPr id="5122" name="Picture 2" descr="Image result for Cartoon picture of a house in a hill">
            <a:extLst>
              <a:ext uri="{FF2B5EF4-FFF2-40B4-BE49-F238E27FC236}">
                <a16:creationId xmlns:a16="http://schemas.microsoft.com/office/drawing/2014/main" id="{2DFB5390-1D96-4821-8034-458D842E77E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2536" y="1775384"/>
            <a:ext cx="7717536" cy="4386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FB22E6-19C8-477F-BC25-4A31002E8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51999" flipH="1">
            <a:off x="3173114" y="3706673"/>
            <a:ext cx="1007413" cy="24553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21F01F-9A37-42DD-8B59-228013769F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099482" flipH="1">
            <a:off x="4313960" y="4120587"/>
            <a:ext cx="1629284" cy="2041418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E0E574-F4E2-44BF-87D5-753930BEB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92B44F-532E-4C0C-8296-46586B41F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9613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72626-8C90-42B2-85B9-6FFE35B5A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BOSCH -   E-Stroller     Battery</a:t>
            </a:r>
          </a:p>
        </p:txBody>
      </p:sp>
      <p:pic>
        <p:nvPicPr>
          <p:cNvPr id="2050" name="Picture 2" descr="03__features__bosch_estroller_system__batterie__v2">
            <a:extLst>
              <a:ext uri="{FF2B5EF4-FFF2-40B4-BE49-F238E27FC236}">
                <a16:creationId xmlns:a16="http://schemas.microsoft.com/office/drawing/2014/main" id="{4046F65B-74FC-4A59-84DA-715FD9AD3ED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738" y="2468032"/>
            <a:ext cx="5630296" cy="341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AE0A01-6BA1-47CB-8471-543683DBC240}"/>
              </a:ext>
            </a:extLst>
          </p:cNvPr>
          <p:cNvSpPr txBox="1"/>
          <p:nvPr/>
        </p:nvSpPr>
        <p:spPr>
          <a:xfrm>
            <a:off x="8634713" y="3429000"/>
            <a:ext cx="31367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Batteries: </a:t>
            </a:r>
          </a:p>
          <a:p>
            <a:r>
              <a:rPr lang="en-IN" dirty="0"/>
              <a:t>Li-Ion Batteries Sealed; </a:t>
            </a:r>
          </a:p>
          <a:p>
            <a:r>
              <a:rPr lang="en-IN" dirty="0"/>
              <a:t>Battery level sensors</a:t>
            </a:r>
          </a:p>
          <a:p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7D1B15-4514-44C5-AAF2-4D8CDB717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4D35C8-5EB9-4E76-8FB8-C382F8853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4563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082AD-06CD-4559-94D0-80A084A9F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E-Stroller: Safety &amp;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3C776-FBA4-42E7-9957-A083B9760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369" y="2648203"/>
            <a:ext cx="3980348" cy="3416300"/>
          </a:xfrm>
        </p:spPr>
        <p:txBody>
          <a:bodyPr/>
          <a:lstStyle/>
          <a:p>
            <a:r>
              <a:rPr lang="en-IN" dirty="0"/>
              <a:t>Electromechanical Locking:</a:t>
            </a:r>
          </a:p>
          <a:p>
            <a:pPr lvl="1"/>
            <a:r>
              <a:rPr lang="en-IN" dirty="0"/>
              <a:t>Parking </a:t>
            </a:r>
          </a:p>
          <a:p>
            <a:pPr lvl="1"/>
            <a:r>
              <a:rPr lang="en-IN" dirty="0"/>
              <a:t>Unauthorized Person Pushing</a:t>
            </a:r>
          </a:p>
        </p:txBody>
      </p:sp>
      <p:pic>
        <p:nvPicPr>
          <p:cNvPr id="3074" name="Picture 2" descr="04__features__bosch_estroller_system__bremse__v2">
            <a:extLst>
              <a:ext uri="{FF2B5EF4-FFF2-40B4-BE49-F238E27FC236}">
                <a16:creationId xmlns:a16="http://schemas.microsoft.com/office/drawing/2014/main" id="{E6C84A59-6850-45AF-88BA-8013F089E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5302" y="2725960"/>
            <a:ext cx="5814349" cy="3527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DD617F-738C-4029-9931-149B8788F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7365C4-A2B2-4C50-B7B1-7578FD5C0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6415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278D3-4E37-461C-8A4B-A853DBC69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UV – Levels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E44EC97-A9BB-4F6A-8832-EF471DC91C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4802" y="2420619"/>
            <a:ext cx="7234685" cy="3985069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470126-413F-42B3-A1AC-FCE421001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41BDDD-4934-4F70-89ED-499CD1CCC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4141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210BD-9903-4290-9A93-463E25540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BOSCH -   E-Stroller : Tracking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B5C68-FB48-4B26-8B82-3B266026F9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943" y="2356524"/>
            <a:ext cx="6236208" cy="3527808"/>
          </a:xfrm>
        </p:spPr>
        <p:txBody>
          <a:bodyPr/>
          <a:lstStyle/>
          <a:p>
            <a:r>
              <a:rPr lang="en-IN" b="1" dirty="0"/>
              <a:t>Track the movements of the E-Stroller—</a:t>
            </a:r>
          </a:p>
          <a:p>
            <a:pPr lvl="1"/>
            <a:r>
              <a:rPr lang="en-IN" b="1" dirty="0"/>
              <a:t>Specially useful if you have a baby sitter who is taking out the child for a stroll.</a:t>
            </a:r>
          </a:p>
          <a:p>
            <a:pPr lvl="1"/>
            <a:r>
              <a:rPr lang="en-IN" b="1" dirty="0"/>
              <a:t>Monitor the distance moved</a:t>
            </a:r>
          </a:p>
          <a:p>
            <a:pPr lvl="1"/>
            <a:r>
              <a:rPr lang="en-IN" b="1" dirty="0"/>
              <a:t>The time spent </a:t>
            </a:r>
          </a:p>
          <a:p>
            <a:pPr lvl="1"/>
            <a:r>
              <a:rPr lang="en-IN" b="1" dirty="0"/>
              <a:t>Whether the hood was open or closed</a:t>
            </a:r>
          </a:p>
          <a:p>
            <a:pPr lvl="1"/>
            <a:r>
              <a:rPr lang="en-IN" b="1" dirty="0"/>
              <a:t>Whether the Child was exposed to bright sun-light for a long time. Etc.</a:t>
            </a:r>
          </a:p>
          <a:p>
            <a:pPr lvl="1"/>
            <a:r>
              <a:rPr lang="en-IN" b="1" dirty="0"/>
              <a:t>More reasons for you to worry about.</a:t>
            </a:r>
          </a:p>
        </p:txBody>
      </p:sp>
      <p:pic>
        <p:nvPicPr>
          <p:cNvPr id="7" name="Picture 2" descr="Image result for mobile phone images clip art">
            <a:extLst>
              <a:ext uri="{FF2B5EF4-FFF2-40B4-BE49-F238E27FC236}">
                <a16:creationId xmlns:a16="http://schemas.microsoft.com/office/drawing/2014/main" id="{8E0D95EF-6086-4066-8D09-6C0147AC7E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1963" y="2131505"/>
            <a:ext cx="1468613" cy="2842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034E78A2-CFEB-495F-AA92-7E075EC94AB8}"/>
              </a:ext>
            </a:extLst>
          </p:cNvPr>
          <p:cNvSpPr/>
          <p:nvPr/>
        </p:nvSpPr>
        <p:spPr>
          <a:xfrm>
            <a:off x="5404105" y="3086576"/>
            <a:ext cx="2095986" cy="982504"/>
          </a:xfrm>
          <a:prstGeom prst="wedgeRectCallout">
            <a:avLst>
              <a:gd name="adj1" fmla="val 94295"/>
              <a:gd name="adj2" fmla="val -335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UV rad level: 3.001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811A46-A18D-470B-8069-919DEA2C59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5391" y="2855144"/>
            <a:ext cx="2766886" cy="253056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BEF19F-D8AB-4043-B042-3DFDE50A0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A1908E-BC78-405C-9856-45D312357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0368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210BD-9903-4290-9A93-463E25540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BOSCH -   E-Stroller : Tracking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B5C68-FB48-4B26-8B82-3B266026F9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943" y="2356524"/>
            <a:ext cx="6236208" cy="3527808"/>
          </a:xfrm>
        </p:spPr>
        <p:txBody>
          <a:bodyPr/>
          <a:lstStyle/>
          <a:p>
            <a:r>
              <a:rPr lang="en-IN" b="1" dirty="0"/>
              <a:t>Track the movements of the E-Stroller—</a:t>
            </a:r>
          </a:p>
          <a:p>
            <a:pPr lvl="1"/>
            <a:r>
              <a:rPr lang="en-IN" b="1" dirty="0"/>
              <a:t>Specially useful if you have a baby sitter who is taking out the child for a stroll.</a:t>
            </a:r>
          </a:p>
          <a:p>
            <a:pPr lvl="1"/>
            <a:r>
              <a:rPr lang="en-IN" b="1" dirty="0"/>
              <a:t>Monitor the distance moved</a:t>
            </a:r>
          </a:p>
          <a:p>
            <a:pPr lvl="1"/>
            <a:r>
              <a:rPr lang="en-IN" b="1" dirty="0"/>
              <a:t>The time spent </a:t>
            </a:r>
          </a:p>
          <a:p>
            <a:pPr lvl="1"/>
            <a:r>
              <a:rPr lang="en-IN" b="1" dirty="0"/>
              <a:t>Whether the hood was open or closed</a:t>
            </a:r>
          </a:p>
          <a:p>
            <a:pPr lvl="1"/>
            <a:r>
              <a:rPr lang="en-IN" b="1" dirty="0"/>
              <a:t>Whether the Child was exposed to bright sun-light for a long time. Etc.</a:t>
            </a:r>
          </a:p>
          <a:p>
            <a:pPr lvl="1"/>
            <a:r>
              <a:rPr lang="en-IN" b="1" dirty="0"/>
              <a:t>More reasons for you to worry about.</a:t>
            </a:r>
          </a:p>
        </p:txBody>
      </p:sp>
      <p:pic>
        <p:nvPicPr>
          <p:cNvPr id="7" name="Picture 2" descr="Image result for mobile phone images clip art">
            <a:extLst>
              <a:ext uri="{FF2B5EF4-FFF2-40B4-BE49-F238E27FC236}">
                <a16:creationId xmlns:a16="http://schemas.microsoft.com/office/drawing/2014/main" id="{8E0D95EF-6086-4066-8D09-6C0147AC7E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1963" y="2131505"/>
            <a:ext cx="1468613" cy="2842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034E78A2-CFEB-495F-AA92-7E075EC94AB8}"/>
              </a:ext>
            </a:extLst>
          </p:cNvPr>
          <p:cNvSpPr/>
          <p:nvPr/>
        </p:nvSpPr>
        <p:spPr>
          <a:xfrm>
            <a:off x="9030961" y="1363410"/>
            <a:ext cx="3017520" cy="1782126"/>
          </a:xfrm>
          <a:prstGeom prst="wedgeRectCallout">
            <a:avLst>
              <a:gd name="adj1" fmla="val -72231"/>
              <a:gd name="adj2" fmla="val 535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 </a:t>
            </a:r>
          </a:p>
          <a:p>
            <a:pPr algn="ctr"/>
            <a:r>
              <a:rPr lang="en-IN" dirty="0"/>
              <a:t> </a:t>
            </a:r>
          </a:p>
        </p:txBody>
      </p:sp>
      <p:graphicFrame>
        <p:nvGraphicFramePr>
          <p:cNvPr id="5" name="Table 8">
            <a:extLst>
              <a:ext uri="{FF2B5EF4-FFF2-40B4-BE49-F238E27FC236}">
                <a16:creationId xmlns:a16="http://schemas.microsoft.com/office/drawing/2014/main" id="{ABC3773B-261E-4220-84F1-8B01CD6830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2434005"/>
              </p:ext>
            </p:extLst>
          </p:nvPr>
        </p:nvGraphicFramePr>
        <p:xfrm>
          <a:off x="9268705" y="1607458"/>
          <a:ext cx="2542032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1016">
                  <a:extLst>
                    <a:ext uri="{9D8B030D-6E8A-4147-A177-3AD203B41FA5}">
                      <a16:colId xmlns:a16="http://schemas.microsoft.com/office/drawing/2014/main" val="2831258229"/>
                    </a:ext>
                  </a:extLst>
                </a:gridCol>
                <a:gridCol w="1271016">
                  <a:extLst>
                    <a:ext uri="{9D8B030D-6E8A-4147-A177-3AD203B41FA5}">
                      <a16:colId xmlns:a16="http://schemas.microsoft.com/office/drawing/2014/main" val="1309603845"/>
                    </a:ext>
                  </a:extLst>
                </a:gridCol>
              </a:tblGrid>
              <a:tr h="323542">
                <a:tc>
                  <a:txBody>
                    <a:bodyPr/>
                    <a:lstStyle/>
                    <a:p>
                      <a:r>
                        <a:rPr lang="en-IN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UV Limit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2199170"/>
                  </a:ext>
                </a:extLst>
              </a:tr>
              <a:tr h="323542">
                <a:tc>
                  <a:txBody>
                    <a:bodyPr/>
                    <a:lstStyle/>
                    <a:p>
                      <a:r>
                        <a:rPr lang="en-IN" dirty="0"/>
                        <a:t>&lt; 12 </a:t>
                      </a:r>
                      <a:r>
                        <a:rPr lang="en-IN" dirty="0" err="1"/>
                        <a:t>mo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3.0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0390515"/>
                  </a:ext>
                </a:extLst>
              </a:tr>
              <a:tr h="323542">
                <a:tc>
                  <a:txBody>
                    <a:bodyPr/>
                    <a:lstStyle/>
                    <a:p>
                      <a:r>
                        <a:rPr lang="en-IN" dirty="0"/>
                        <a:t>Older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……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477202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DD8A13B9-2077-4103-B033-7584003511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3851" y="3480414"/>
            <a:ext cx="2766886" cy="253056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FE5688-33CF-44A7-9812-5F03CCEBB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9389BE9-B7A9-4264-8959-28CD77EF8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560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210BD-9903-4290-9A93-463E25540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BOSCH -   E-Stroller : Tracking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B5C68-FB48-4B26-8B82-3B266026F9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943" y="2356524"/>
            <a:ext cx="6236208" cy="3527808"/>
          </a:xfrm>
        </p:spPr>
        <p:txBody>
          <a:bodyPr/>
          <a:lstStyle/>
          <a:p>
            <a:r>
              <a:rPr lang="en-IN" b="1" dirty="0"/>
              <a:t>Track the movements of the E-Stroller—</a:t>
            </a:r>
          </a:p>
          <a:p>
            <a:pPr lvl="1"/>
            <a:r>
              <a:rPr lang="en-IN" b="1" dirty="0"/>
              <a:t>Specially useful if you have a baby sitter who is taking out the child for a stroll.</a:t>
            </a:r>
          </a:p>
          <a:p>
            <a:pPr lvl="1"/>
            <a:r>
              <a:rPr lang="en-IN" b="1" dirty="0"/>
              <a:t>Monitor the distance moved</a:t>
            </a:r>
          </a:p>
          <a:p>
            <a:pPr lvl="1"/>
            <a:r>
              <a:rPr lang="en-IN" b="1" dirty="0"/>
              <a:t>The time spent </a:t>
            </a:r>
          </a:p>
          <a:p>
            <a:pPr lvl="1"/>
            <a:r>
              <a:rPr lang="en-IN" b="1" dirty="0"/>
              <a:t>Whether the hood was open or closed</a:t>
            </a:r>
          </a:p>
          <a:p>
            <a:pPr lvl="1"/>
            <a:r>
              <a:rPr lang="en-IN" b="1" dirty="0"/>
              <a:t>Whether the Child was exposed to bright sun-light for a long time. Etc.</a:t>
            </a:r>
          </a:p>
          <a:p>
            <a:pPr lvl="1"/>
            <a:r>
              <a:rPr lang="en-IN" b="1" dirty="0"/>
              <a:t>More reasons for you to worry about.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C4125B-FBBD-445E-8314-598410D9A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9180576" y="2871216"/>
            <a:ext cx="2790481" cy="2871215"/>
          </a:xfrm>
          <a:prstGeom prst="rect">
            <a:avLst/>
          </a:prstGeom>
        </p:spPr>
      </p:pic>
      <p:sp>
        <p:nvSpPr>
          <p:cNvPr id="5" name="Thought Bubble: Cloud 4">
            <a:extLst>
              <a:ext uri="{FF2B5EF4-FFF2-40B4-BE49-F238E27FC236}">
                <a16:creationId xmlns:a16="http://schemas.microsoft.com/office/drawing/2014/main" id="{6DCD27C7-77FE-4287-A6AC-C6E9FC138228}"/>
              </a:ext>
            </a:extLst>
          </p:cNvPr>
          <p:cNvSpPr/>
          <p:nvPr/>
        </p:nvSpPr>
        <p:spPr>
          <a:xfrm>
            <a:off x="6712526" y="1499617"/>
            <a:ext cx="3098986" cy="2788919"/>
          </a:xfrm>
          <a:prstGeom prst="cloudCallout">
            <a:avLst>
              <a:gd name="adj1" fmla="val 64021"/>
              <a:gd name="adj2" fmla="val 45986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Honey do something!!!!!</a:t>
            </a:r>
          </a:p>
          <a:p>
            <a:pPr algn="ctr"/>
            <a:r>
              <a:rPr lang="en-IN" dirty="0"/>
              <a:t>Baby is being exposed to UV radiation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013DAD-910A-407C-9947-970390007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7C5BC7-45F1-4732-89C6-2FD0D2D21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8500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156AC-EAEF-463F-8DE3-B2214F34A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9574778" cy="706964"/>
          </a:xfrm>
        </p:spPr>
        <p:txBody>
          <a:bodyPr/>
          <a:lstStyle/>
          <a:p>
            <a:r>
              <a:rPr lang="en-IN" dirty="0"/>
              <a:t>Automatic Valet Parking in a Parking 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40EDD-EA24-428A-8302-1ADC413CC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666" y="2603499"/>
            <a:ext cx="11412638" cy="3473210"/>
          </a:xfrm>
        </p:spPr>
        <p:txBody>
          <a:bodyPr/>
          <a:lstStyle/>
          <a:p>
            <a:r>
              <a:rPr lang="en-IN" sz="2400" b="1" dirty="0"/>
              <a:t>Assume: Airport Parking Lot as the scenario. </a:t>
            </a:r>
          </a:p>
          <a:p>
            <a:pPr lvl="1"/>
            <a:r>
              <a:rPr lang="en-IN" sz="2400" b="1" dirty="0"/>
              <a:t>Generally people arrive late at the airport and are in a hurry to park and catch the flight.</a:t>
            </a:r>
          </a:p>
          <a:p>
            <a:pPr lvl="1"/>
            <a:r>
              <a:rPr lang="en-IN" sz="2400" b="1" dirty="0"/>
              <a:t>The parking lot decides to offer a service that will allow people to bring their car to a designated entrance of the parking lot and they will take care of the parking.</a:t>
            </a:r>
          </a:p>
          <a:p>
            <a:pPr lvl="1"/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36FFB0-E104-4DFE-B522-CC2D702BD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AF1388-51DA-4D29-B4CB-628CE8C96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4391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65664-B44D-4770-BF6D-BCD387A97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AVP: Conceptual BD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9EAEED-9EED-4485-831E-3B6F75505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BF0E3C-AB23-4337-B157-2DA48A17F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27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94C5742-F548-429B-A28C-41DD2F54F6E7}"/>
              </a:ext>
            </a:extLst>
          </p:cNvPr>
          <p:cNvGrpSpPr/>
          <p:nvPr/>
        </p:nvGrpSpPr>
        <p:grpSpPr>
          <a:xfrm>
            <a:off x="996696" y="2289452"/>
            <a:ext cx="10087636" cy="4282958"/>
            <a:chOff x="996696" y="2289452"/>
            <a:chExt cx="10087636" cy="428295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7238613-174D-4F6A-9579-32196BA7ED52}"/>
                </a:ext>
              </a:extLst>
            </p:cNvPr>
            <p:cNvGrpSpPr/>
            <p:nvPr/>
          </p:nvGrpSpPr>
          <p:grpSpPr>
            <a:xfrm>
              <a:off x="996696" y="2289452"/>
              <a:ext cx="9861805" cy="4282958"/>
              <a:chOff x="630936" y="2280308"/>
              <a:chExt cx="9861805" cy="4282958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FC1C184C-B0DE-4BE5-AF5F-79F7DCDE6864}"/>
                  </a:ext>
                </a:extLst>
              </p:cNvPr>
              <p:cNvSpPr/>
              <p:nvPr/>
            </p:nvSpPr>
            <p:spPr>
              <a:xfrm>
                <a:off x="4284557" y="2305548"/>
                <a:ext cx="2629932" cy="224942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dirty="0"/>
                  <a:t>ECU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AFFCC402-9129-4AA3-8DD2-E8A59CA6435B}"/>
                  </a:ext>
                </a:extLst>
              </p:cNvPr>
              <p:cNvSpPr/>
              <p:nvPr/>
            </p:nvSpPr>
            <p:spPr>
              <a:xfrm>
                <a:off x="630936" y="3367630"/>
                <a:ext cx="1856230" cy="72079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1400" dirty="0"/>
                  <a:t>Drive Control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D1B29155-A496-40BE-8C95-57386565117B}"/>
                  </a:ext>
                </a:extLst>
              </p:cNvPr>
              <p:cNvSpPr/>
              <p:nvPr/>
            </p:nvSpPr>
            <p:spPr>
              <a:xfrm>
                <a:off x="677942" y="5832816"/>
                <a:ext cx="2090930" cy="49241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dirty="0"/>
                  <a:t>Radar  sensor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76E430D5-ABCC-4FEE-B634-59B535A1A10B}"/>
                  </a:ext>
                </a:extLst>
              </p:cNvPr>
              <p:cNvSpPr/>
              <p:nvPr/>
            </p:nvSpPr>
            <p:spPr>
              <a:xfrm>
                <a:off x="8334757" y="3425022"/>
                <a:ext cx="868678" cy="66340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1400" dirty="0"/>
                  <a:t>Light Control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5EAAF3AD-DE1A-4B9F-9EFD-8CE9A2A1F5BB}"/>
                  </a:ext>
                </a:extLst>
              </p:cNvPr>
              <p:cNvSpPr/>
              <p:nvPr/>
            </p:nvSpPr>
            <p:spPr>
              <a:xfrm>
                <a:off x="8334757" y="4396006"/>
                <a:ext cx="2157984" cy="9144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dirty="0"/>
                  <a:t>Sonar / Lidar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75796121-2937-4414-AFAB-5C277C37C070}"/>
                  </a:ext>
                </a:extLst>
              </p:cNvPr>
              <p:cNvSpPr/>
              <p:nvPr/>
            </p:nvSpPr>
            <p:spPr>
              <a:xfrm>
                <a:off x="713234" y="2280308"/>
                <a:ext cx="1613914" cy="9144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1400" dirty="0"/>
                  <a:t>Steering Control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049312CB-F51B-41D0-9F02-A5C47B86F018}"/>
                  </a:ext>
                </a:extLst>
              </p:cNvPr>
              <p:cNvSpPr/>
              <p:nvPr/>
            </p:nvSpPr>
            <p:spPr>
              <a:xfrm>
                <a:off x="713234" y="5012602"/>
                <a:ext cx="1984245" cy="63417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dirty="0"/>
                  <a:t>Brake Control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4F3047B6-5E77-4D1E-9C8F-E3FAC49C4AE9}"/>
                  </a:ext>
                </a:extLst>
              </p:cNvPr>
              <p:cNvSpPr/>
              <p:nvPr/>
            </p:nvSpPr>
            <p:spPr>
              <a:xfrm>
                <a:off x="1234440" y="4224232"/>
                <a:ext cx="731520" cy="63314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dirty="0"/>
                  <a:t>GPS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14F87319-59F6-4F9D-A54F-0263D4C74461}"/>
                  </a:ext>
                </a:extLst>
              </p:cNvPr>
              <p:cNvSpPr/>
              <p:nvPr/>
            </p:nvSpPr>
            <p:spPr>
              <a:xfrm>
                <a:off x="8334757" y="5627352"/>
                <a:ext cx="1278390" cy="70696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1400" dirty="0"/>
                  <a:t>LED Status Indicators</a:t>
                </a: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2AA431B-C278-43D3-B7B1-633FDC03F8BA}"/>
                  </a:ext>
                </a:extLst>
              </p:cNvPr>
              <p:cNvSpPr/>
              <p:nvPr/>
            </p:nvSpPr>
            <p:spPr>
              <a:xfrm>
                <a:off x="8334757" y="2542940"/>
                <a:ext cx="1170432" cy="6517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dirty="0"/>
                  <a:t>Speaker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D1BD3D0-56C5-4B3A-93C6-8D6BA975E85B}"/>
                  </a:ext>
                </a:extLst>
              </p:cNvPr>
              <p:cNvSpPr/>
              <p:nvPr/>
            </p:nvSpPr>
            <p:spPr>
              <a:xfrm>
                <a:off x="4639548" y="5719318"/>
                <a:ext cx="1964463" cy="64800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dirty="0"/>
                  <a:t>Bluetooth &amp; </a:t>
                </a:r>
              </a:p>
              <a:p>
                <a:pPr algn="ctr"/>
                <a:r>
                  <a:rPr lang="en-IN" dirty="0"/>
                  <a:t>LD-Com</a:t>
                </a: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E3DDF940-7CB9-4134-9171-17416BC1EE0C}"/>
                  </a:ext>
                </a:extLst>
              </p:cNvPr>
              <p:cNvGrpSpPr/>
              <p:nvPr/>
            </p:nvGrpSpPr>
            <p:grpSpPr>
              <a:xfrm>
                <a:off x="3145536" y="2280308"/>
                <a:ext cx="484632" cy="4282958"/>
                <a:chOff x="3145536" y="2280308"/>
                <a:chExt cx="484632" cy="4282958"/>
              </a:xfrm>
            </p:grpSpPr>
            <p:sp>
              <p:nvSpPr>
                <p:cNvPr id="52" name="Arrow: Up 51">
                  <a:extLst>
                    <a:ext uri="{FF2B5EF4-FFF2-40B4-BE49-F238E27FC236}">
                      <a16:creationId xmlns:a16="http://schemas.microsoft.com/office/drawing/2014/main" id="{6F7CE39B-1E6B-431A-A450-D520FC466213}"/>
                    </a:ext>
                  </a:extLst>
                </p:cNvPr>
                <p:cNvSpPr/>
                <p:nvPr/>
              </p:nvSpPr>
              <p:spPr>
                <a:xfrm>
                  <a:off x="3145536" y="2280308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53" name="Arrow: Up 52">
                  <a:extLst>
                    <a:ext uri="{FF2B5EF4-FFF2-40B4-BE49-F238E27FC236}">
                      <a16:creationId xmlns:a16="http://schemas.microsoft.com/office/drawing/2014/main" id="{3CB9FC79-3B3E-4688-8BC2-C19B5C10AC88}"/>
                    </a:ext>
                  </a:extLst>
                </p:cNvPr>
                <p:cNvSpPr/>
                <p:nvPr/>
              </p:nvSpPr>
              <p:spPr>
                <a:xfrm rot="10800000">
                  <a:off x="3145536" y="2518342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B4D9433B-DC1D-4DAA-A3CD-47AA3E0F92CB}"/>
                  </a:ext>
                </a:extLst>
              </p:cNvPr>
              <p:cNvGrpSpPr/>
              <p:nvPr/>
            </p:nvGrpSpPr>
            <p:grpSpPr>
              <a:xfrm>
                <a:off x="7430016" y="2280308"/>
                <a:ext cx="484632" cy="4282958"/>
                <a:chOff x="3145536" y="2280308"/>
                <a:chExt cx="484632" cy="4282958"/>
              </a:xfrm>
            </p:grpSpPr>
            <p:sp>
              <p:nvSpPr>
                <p:cNvPr id="50" name="Arrow: Up 49">
                  <a:extLst>
                    <a:ext uri="{FF2B5EF4-FFF2-40B4-BE49-F238E27FC236}">
                      <a16:creationId xmlns:a16="http://schemas.microsoft.com/office/drawing/2014/main" id="{96502B67-321A-497D-9907-642C04C06C34}"/>
                    </a:ext>
                  </a:extLst>
                </p:cNvPr>
                <p:cNvSpPr/>
                <p:nvPr/>
              </p:nvSpPr>
              <p:spPr>
                <a:xfrm>
                  <a:off x="3145536" y="2280308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51" name="Arrow: Up 50">
                  <a:extLst>
                    <a:ext uri="{FF2B5EF4-FFF2-40B4-BE49-F238E27FC236}">
                      <a16:creationId xmlns:a16="http://schemas.microsoft.com/office/drawing/2014/main" id="{87065977-EFD5-4233-9530-821A1E8EF3F8}"/>
                    </a:ext>
                  </a:extLst>
                </p:cNvPr>
                <p:cNvSpPr/>
                <p:nvPr/>
              </p:nvSpPr>
              <p:spPr>
                <a:xfrm rot="10800000">
                  <a:off x="3145536" y="2518342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D197CD2D-F2D8-4E91-B72D-81C8340C5610}"/>
                  </a:ext>
                </a:extLst>
              </p:cNvPr>
              <p:cNvGrpSpPr/>
              <p:nvPr/>
            </p:nvGrpSpPr>
            <p:grpSpPr>
              <a:xfrm rot="5400000">
                <a:off x="5280660" y="2995072"/>
                <a:ext cx="484632" cy="4059937"/>
                <a:chOff x="3145536" y="2280308"/>
                <a:chExt cx="484632" cy="4282958"/>
              </a:xfrm>
            </p:grpSpPr>
            <p:sp>
              <p:nvSpPr>
                <p:cNvPr id="48" name="Arrow: Up 47">
                  <a:extLst>
                    <a:ext uri="{FF2B5EF4-FFF2-40B4-BE49-F238E27FC236}">
                      <a16:creationId xmlns:a16="http://schemas.microsoft.com/office/drawing/2014/main" id="{4E1749D0-E375-421B-B27B-3CD52D172177}"/>
                    </a:ext>
                  </a:extLst>
                </p:cNvPr>
                <p:cNvSpPr/>
                <p:nvPr/>
              </p:nvSpPr>
              <p:spPr>
                <a:xfrm>
                  <a:off x="3145536" y="2280308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49" name="Arrow: Up 48">
                  <a:extLst>
                    <a:ext uri="{FF2B5EF4-FFF2-40B4-BE49-F238E27FC236}">
                      <a16:creationId xmlns:a16="http://schemas.microsoft.com/office/drawing/2014/main" id="{7A9D0BA9-D0F6-4B3F-86F6-6DCE74599A58}"/>
                    </a:ext>
                  </a:extLst>
                </p:cNvPr>
                <p:cNvSpPr/>
                <p:nvPr/>
              </p:nvSpPr>
              <p:spPr>
                <a:xfrm rot="10800000">
                  <a:off x="3145536" y="2518342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80CB1229-2524-4E98-81AA-B9B58AA06E9D}"/>
                  </a:ext>
                </a:extLst>
              </p:cNvPr>
              <p:cNvGrpSpPr/>
              <p:nvPr/>
            </p:nvGrpSpPr>
            <p:grpSpPr>
              <a:xfrm>
                <a:off x="5544916" y="4554972"/>
                <a:ext cx="151796" cy="338552"/>
                <a:chOff x="3145536" y="2280308"/>
                <a:chExt cx="484632" cy="4282948"/>
              </a:xfrm>
            </p:grpSpPr>
            <p:sp>
              <p:nvSpPr>
                <p:cNvPr id="46" name="Arrow: Up 45">
                  <a:extLst>
                    <a:ext uri="{FF2B5EF4-FFF2-40B4-BE49-F238E27FC236}">
                      <a16:creationId xmlns:a16="http://schemas.microsoft.com/office/drawing/2014/main" id="{CF7518C1-C7F8-4B06-89D7-9975AE1C9580}"/>
                    </a:ext>
                  </a:extLst>
                </p:cNvPr>
                <p:cNvSpPr/>
                <p:nvPr/>
              </p:nvSpPr>
              <p:spPr>
                <a:xfrm>
                  <a:off x="3145536" y="2280308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47" name="Arrow: Up 46">
                  <a:extLst>
                    <a:ext uri="{FF2B5EF4-FFF2-40B4-BE49-F238E27FC236}">
                      <a16:creationId xmlns:a16="http://schemas.microsoft.com/office/drawing/2014/main" id="{D4D0EB3D-4FD8-4962-928D-11240A7A1428}"/>
                    </a:ext>
                  </a:extLst>
                </p:cNvPr>
                <p:cNvSpPr/>
                <p:nvPr/>
              </p:nvSpPr>
              <p:spPr>
                <a:xfrm rot="10800000">
                  <a:off x="3145536" y="2518332"/>
                  <a:ext cx="484628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E0E47E94-3CE2-4C5D-982B-B15C779138E2}"/>
                  </a:ext>
                </a:extLst>
              </p:cNvPr>
              <p:cNvGrpSpPr/>
              <p:nvPr/>
            </p:nvGrpSpPr>
            <p:grpSpPr>
              <a:xfrm>
                <a:off x="5565360" y="5150198"/>
                <a:ext cx="110905" cy="568188"/>
                <a:chOff x="3145536" y="2280308"/>
                <a:chExt cx="484632" cy="4282958"/>
              </a:xfrm>
            </p:grpSpPr>
            <p:sp>
              <p:nvSpPr>
                <p:cNvPr id="44" name="Arrow: Up 43">
                  <a:extLst>
                    <a:ext uri="{FF2B5EF4-FFF2-40B4-BE49-F238E27FC236}">
                      <a16:creationId xmlns:a16="http://schemas.microsoft.com/office/drawing/2014/main" id="{FF25A4A5-4810-4A0E-BA6F-B6D828E30C80}"/>
                    </a:ext>
                  </a:extLst>
                </p:cNvPr>
                <p:cNvSpPr/>
                <p:nvPr/>
              </p:nvSpPr>
              <p:spPr>
                <a:xfrm>
                  <a:off x="3145536" y="2280308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45" name="Arrow: Up 44">
                  <a:extLst>
                    <a:ext uri="{FF2B5EF4-FFF2-40B4-BE49-F238E27FC236}">
                      <a16:creationId xmlns:a16="http://schemas.microsoft.com/office/drawing/2014/main" id="{C1E573E5-68B0-4E30-A549-A6F5A727B362}"/>
                    </a:ext>
                  </a:extLst>
                </p:cNvPr>
                <p:cNvSpPr/>
                <p:nvPr/>
              </p:nvSpPr>
              <p:spPr>
                <a:xfrm rot="10800000">
                  <a:off x="3145536" y="2518342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558776BB-2745-4692-945B-572AE75CB95A}"/>
                  </a:ext>
                </a:extLst>
              </p:cNvPr>
              <p:cNvGrpSpPr/>
              <p:nvPr/>
            </p:nvGrpSpPr>
            <p:grpSpPr>
              <a:xfrm rot="16200000" flipH="1">
                <a:off x="7997843" y="3457471"/>
                <a:ext cx="152621" cy="521205"/>
                <a:chOff x="3145532" y="2280308"/>
                <a:chExt cx="484636" cy="4282942"/>
              </a:xfrm>
            </p:grpSpPr>
            <p:sp>
              <p:nvSpPr>
                <p:cNvPr id="42" name="Arrow: Up 41">
                  <a:extLst>
                    <a:ext uri="{FF2B5EF4-FFF2-40B4-BE49-F238E27FC236}">
                      <a16:creationId xmlns:a16="http://schemas.microsoft.com/office/drawing/2014/main" id="{3EF69597-A810-4DCC-B773-1266C7AA6213}"/>
                    </a:ext>
                  </a:extLst>
                </p:cNvPr>
                <p:cNvSpPr/>
                <p:nvPr/>
              </p:nvSpPr>
              <p:spPr>
                <a:xfrm>
                  <a:off x="3145536" y="2280308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43" name="Arrow: Up 42">
                  <a:extLst>
                    <a:ext uri="{FF2B5EF4-FFF2-40B4-BE49-F238E27FC236}">
                      <a16:creationId xmlns:a16="http://schemas.microsoft.com/office/drawing/2014/main" id="{A37C25C4-9EA9-4696-A61B-DBE4A0913838}"/>
                    </a:ext>
                  </a:extLst>
                </p:cNvPr>
                <p:cNvSpPr/>
                <p:nvPr/>
              </p:nvSpPr>
              <p:spPr>
                <a:xfrm rot="10800000">
                  <a:off x="3145532" y="2627996"/>
                  <a:ext cx="484632" cy="393525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0A94E704-224B-4272-8552-6F2F139C7A98}"/>
                  </a:ext>
                </a:extLst>
              </p:cNvPr>
              <p:cNvGrpSpPr/>
              <p:nvPr/>
            </p:nvGrpSpPr>
            <p:grpSpPr>
              <a:xfrm rot="16200000" flipH="1">
                <a:off x="7983360" y="4589223"/>
                <a:ext cx="152621" cy="521205"/>
                <a:chOff x="3145532" y="2280308"/>
                <a:chExt cx="484636" cy="4282942"/>
              </a:xfrm>
            </p:grpSpPr>
            <p:sp>
              <p:nvSpPr>
                <p:cNvPr id="40" name="Arrow: Up 39">
                  <a:extLst>
                    <a:ext uri="{FF2B5EF4-FFF2-40B4-BE49-F238E27FC236}">
                      <a16:creationId xmlns:a16="http://schemas.microsoft.com/office/drawing/2014/main" id="{104BB1B8-6045-4A8B-AC6E-F3412FC70C8B}"/>
                    </a:ext>
                  </a:extLst>
                </p:cNvPr>
                <p:cNvSpPr/>
                <p:nvPr/>
              </p:nvSpPr>
              <p:spPr>
                <a:xfrm>
                  <a:off x="3145536" y="2280308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41" name="Arrow: Up 40">
                  <a:extLst>
                    <a:ext uri="{FF2B5EF4-FFF2-40B4-BE49-F238E27FC236}">
                      <a16:creationId xmlns:a16="http://schemas.microsoft.com/office/drawing/2014/main" id="{99109769-8D0E-4CA2-BB7F-B645A1BE679D}"/>
                    </a:ext>
                  </a:extLst>
                </p:cNvPr>
                <p:cNvSpPr/>
                <p:nvPr/>
              </p:nvSpPr>
              <p:spPr>
                <a:xfrm rot="10800000">
                  <a:off x="3145532" y="2627996"/>
                  <a:ext cx="484632" cy="393525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2FC2112D-7614-4FB3-B78A-1FA474E96D36}"/>
                  </a:ext>
                </a:extLst>
              </p:cNvPr>
              <p:cNvGrpSpPr/>
              <p:nvPr/>
            </p:nvGrpSpPr>
            <p:grpSpPr>
              <a:xfrm rot="16200000" flipH="1">
                <a:off x="2531377" y="3970195"/>
                <a:ext cx="138660" cy="1269492"/>
                <a:chOff x="3145532" y="2280308"/>
                <a:chExt cx="484636" cy="4282942"/>
              </a:xfrm>
            </p:grpSpPr>
            <p:sp>
              <p:nvSpPr>
                <p:cNvPr id="38" name="Arrow: Up 37">
                  <a:extLst>
                    <a:ext uri="{FF2B5EF4-FFF2-40B4-BE49-F238E27FC236}">
                      <a16:creationId xmlns:a16="http://schemas.microsoft.com/office/drawing/2014/main" id="{5B99CBC3-4388-43B8-98B7-9A699C1E0F72}"/>
                    </a:ext>
                  </a:extLst>
                </p:cNvPr>
                <p:cNvSpPr/>
                <p:nvPr/>
              </p:nvSpPr>
              <p:spPr>
                <a:xfrm>
                  <a:off x="3145536" y="2280308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39" name="Arrow: Up 38">
                  <a:extLst>
                    <a:ext uri="{FF2B5EF4-FFF2-40B4-BE49-F238E27FC236}">
                      <a16:creationId xmlns:a16="http://schemas.microsoft.com/office/drawing/2014/main" id="{C03A5179-469F-4174-9739-C0F516E82AE8}"/>
                    </a:ext>
                  </a:extLst>
                </p:cNvPr>
                <p:cNvSpPr/>
                <p:nvPr/>
              </p:nvSpPr>
              <p:spPr>
                <a:xfrm rot="10800000">
                  <a:off x="3145532" y="2627996"/>
                  <a:ext cx="484632" cy="393525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sp>
            <p:nvSpPr>
              <p:cNvPr id="28" name="Arrow: Up 27">
                <a:extLst>
                  <a:ext uri="{FF2B5EF4-FFF2-40B4-BE49-F238E27FC236}">
                    <a16:creationId xmlns:a16="http://schemas.microsoft.com/office/drawing/2014/main" id="{81C3B647-955C-4FCD-8CB9-E47ACF6D6642}"/>
                  </a:ext>
                </a:extLst>
              </p:cNvPr>
              <p:cNvSpPr/>
              <p:nvPr/>
            </p:nvSpPr>
            <p:spPr>
              <a:xfrm rot="5400000">
                <a:off x="2743757" y="2252443"/>
                <a:ext cx="111955" cy="945177"/>
              </a:xfrm>
              <a:prstGeom prst="upArrow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BA837F59-F323-442C-ABF8-4592BB62CAD4}"/>
                  </a:ext>
                </a:extLst>
              </p:cNvPr>
              <p:cNvGrpSpPr/>
              <p:nvPr/>
            </p:nvGrpSpPr>
            <p:grpSpPr>
              <a:xfrm rot="16200000" flipH="1">
                <a:off x="2829349" y="3303241"/>
                <a:ext cx="100791" cy="785158"/>
                <a:chOff x="3145532" y="2280308"/>
                <a:chExt cx="484636" cy="4282942"/>
              </a:xfrm>
            </p:grpSpPr>
            <p:sp>
              <p:nvSpPr>
                <p:cNvPr id="36" name="Arrow: Up 35">
                  <a:extLst>
                    <a:ext uri="{FF2B5EF4-FFF2-40B4-BE49-F238E27FC236}">
                      <a16:creationId xmlns:a16="http://schemas.microsoft.com/office/drawing/2014/main" id="{037685FF-0E79-4D7F-BF00-98B7090218D4}"/>
                    </a:ext>
                  </a:extLst>
                </p:cNvPr>
                <p:cNvSpPr/>
                <p:nvPr/>
              </p:nvSpPr>
              <p:spPr>
                <a:xfrm>
                  <a:off x="3145536" y="2280308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37" name="Arrow: Up 36">
                  <a:extLst>
                    <a:ext uri="{FF2B5EF4-FFF2-40B4-BE49-F238E27FC236}">
                      <a16:creationId xmlns:a16="http://schemas.microsoft.com/office/drawing/2014/main" id="{E9A40ECB-9789-43FB-AC27-A428949BFF0C}"/>
                    </a:ext>
                  </a:extLst>
                </p:cNvPr>
                <p:cNvSpPr/>
                <p:nvPr/>
              </p:nvSpPr>
              <p:spPr>
                <a:xfrm rot="10800000">
                  <a:off x="3145532" y="2627996"/>
                  <a:ext cx="484632" cy="393525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F2E32666-39AA-446F-9220-36FD02EF1EE1}"/>
                  </a:ext>
                </a:extLst>
              </p:cNvPr>
              <p:cNvGrpSpPr/>
              <p:nvPr/>
            </p:nvGrpSpPr>
            <p:grpSpPr>
              <a:xfrm rot="16200000" flipH="1">
                <a:off x="2902852" y="5064603"/>
                <a:ext cx="138663" cy="549405"/>
                <a:chOff x="3145532" y="2280308"/>
                <a:chExt cx="484636" cy="4282942"/>
              </a:xfrm>
            </p:grpSpPr>
            <p:sp>
              <p:nvSpPr>
                <p:cNvPr id="34" name="Arrow: Up 33">
                  <a:extLst>
                    <a:ext uri="{FF2B5EF4-FFF2-40B4-BE49-F238E27FC236}">
                      <a16:creationId xmlns:a16="http://schemas.microsoft.com/office/drawing/2014/main" id="{A19B82FB-D356-4035-9121-133C1310D770}"/>
                    </a:ext>
                  </a:extLst>
                </p:cNvPr>
                <p:cNvSpPr/>
                <p:nvPr/>
              </p:nvSpPr>
              <p:spPr>
                <a:xfrm>
                  <a:off x="3145536" y="2280308"/>
                  <a:ext cx="484632" cy="404492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35" name="Arrow: Up 34">
                  <a:extLst>
                    <a:ext uri="{FF2B5EF4-FFF2-40B4-BE49-F238E27FC236}">
                      <a16:creationId xmlns:a16="http://schemas.microsoft.com/office/drawing/2014/main" id="{3CA61D7A-B903-48D1-ADC1-629DF0070644}"/>
                    </a:ext>
                  </a:extLst>
                </p:cNvPr>
                <p:cNvSpPr/>
                <p:nvPr/>
              </p:nvSpPr>
              <p:spPr>
                <a:xfrm rot="10800000">
                  <a:off x="3145532" y="2627996"/>
                  <a:ext cx="484632" cy="3935254"/>
                </a:xfrm>
                <a:prstGeom prst="up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sp>
            <p:nvSpPr>
              <p:cNvPr id="31" name="Arrow: Up 30">
                <a:extLst>
                  <a:ext uri="{FF2B5EF4-FFF2-40B4-BE49-F238E27FC236}">
                    <a16:creationId xmlns:a16="http://schemas.microsoft.com/office/drawing/2014/main" id="{AD657968-1659-42B5-977C-F464241FFA1A}"/>
                  </a:ext>
                </a:extLst>
              </p:cNvPr>
              <p:cNvSpPr/>
              <p:nvPr/>
            </p:nvSpPr>
            <p:spPr>
              <a:xfrm rot="5400000" flipH="1">
                <a:off x="2965008" y="5799749"/>
                <a:ext cx="100794" cy="462967"/>
              </a:xfrm>
              <a:prstGeom prst="upArrow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2" name="Arrow: Up 31">
                <a:extLst>
                  <a:ext uri="{FF2B5EF4-FFF2-40B4-BE49-F238E27FC236}">
                    <a16:creationId xmlns:a16="http://schemas.microsoft.com/office/drawing/2014/main" id="{6D1F5515-26ED-42CB-BC92-85CE6624C102}"/>
                  </a:ext>
                </a:extLst>
              </p:cNvPr>
              <p:cNvSpPr/>
              <p:nvPr/>
            </p:nvSpPr>
            <p:spPr>
              <a:xfrm rot="5400000" flipH="1">
                <a:off x="8007353" y="5736635"/>
                <a:ext cx="119117" cy="506723"/>
              </a:xfrm>
              <a:prstGeom prst="upArrow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3" name="Arrow: Up 32">
                <a:extLst>
                  <a:ext uri="{FF2B5EF4-FFF2-40B4-BE49-F238E27FC236}">
                    <a16:creationId xmlns:a16="http://schemas.microsoft.com/office/drawing/2014/main" id="{77EC0A5F-C5D3-4991-92D2-372DF8D50AB4}"/>
                  </a:ext>
                </a:extLst>
              </p:cNvPr>
              <p:cNvSpPr/>
              <p:nvPr/>
            </p:nvSpPr>
            <p:spPr>
              <a:xfrm rot="5400000" flipH="1">
                <a:off x="8007353" y="2640005"/>
                <a:ext cx="119117" cy="506723"/>
              </a:xfrm>
              <a:prstGeom prst="upArrow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4FD46D6-0CA0-4A0B-AF39-FB40757343C0}"/>
                </a:ext>
              </a:extLst>
            </p:cNvPr>
            <p:cNvSpPr txBox="1"/>
            <p:nvPr/>
          </p:nvSpPr>
          <p:spPr>
            <a:xfrm>
              <a:off x="10215654" y="2921416"/>
              <a:ext cx="868678" cy="369332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/>
                <a:t>PSU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24566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DD604-29B2-41BD-BB7E-DE5650955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AVP: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71EBD-AD21-45C6-AD7E-2DA0B5E78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b="1" dirty="0"/>
              <a:t>Smartphone App: </a:t>
            </a:r>
          </a:p>
          <a:p>
            <a:pPr lvl="1"/>
            <a:r>
              <a:rPr lang="en-IN" sz="2000" b="1" dirty="0"/>
              <a:t>Reserving a parking slot &amp; time</a:t>
            </a:r>
          </a:p>
          <a:p>
            <a:pPr lvl="1"/>
            <a:r>
              <a:rPr lang="en-IN" sz="2000" b="1" dirty="0"/>
              <a:t>On arrival informing the Plot server to park the vehicle</a:t>
            </a:r>
          </a:p>
          <a:p>
            <a:pPr lvl="1"/>
            <a:r>
              <a:rPr lang="en-IN" sz="2000" b="1" dirty="0"/>
              <a:t>Get an Ack</a:t>
            </a:r>
          </a:p>
          <a:p>
            <a:pPr lvl="1"/>
            <a:r>
              <a:rPr lang="en-IN" sz="2000" b="1" dirty="0"/>
              <a:t>Request for retrieval of Vehicle</a:t>
            </a:r>
          </a:p>
          <a:p>
            <a:pPr lvl="1"/>
            <a:r>
              <a:rPr lang="en-IN" sz="2000" b="1" dirty="0"/>
              <a:t>Request for status of the Vehicle </a:t>
            </a:r>
            <a:r>
              <a:rPr lang="en-IN" sz="2000" b="1" dirty="0" err="1"/>
              <a:t>i.e</a:t>
            </a:r>
            <a:r>
              <a:rPr lang="en-IN" sz="2000" b="1" dirty="0"/>
              <a:t> Parking Slot number once parked</a:t>
            </a:r>
          </a:p>
          <a:p>
            <a:pPr lvl="1"/>
            <a:r>
              <a:rPr lang="en-IN" sz="2000" b="1" dirty="0"/>
              <a:t>Additional Services if any.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A94623-B3D6-4951-9C34-61B03E8C3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3E76FC-5742-45C1-A7D6-7DA9657F8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8054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D93C1-414B-4DBF-A178-9DA49AC49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BOSCH – Solutions Smart City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2A80EE-1D63-4BB8-BE45-2333942B2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6F8558-3A96-41E3-92ED-5AFE39A0A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EA010A-3B14-4963-85E5-B72EF5396297}"/>
              </a:ext>
            </a:extLst>
          </p:cNvPr>
          <p:cNvSpPr/>
          <p:nvPr/>
        </p:nvSpPr>
        <p:spPr>
          <a:xfrm>
            <a:off x="561110" y="3244334"/>
            <a:ext cx="11106171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hlinkClick r:id="rId2"/>
              </a:rPr>
              <a:t>https://youtu.be/BxXRelFfKWQ</a:t>
            </a:r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>
                <a:hlinkClick r:id="rId3"/>
              </a:rPr>
              <a:t>https://www.youtube.com/watch?v=0q-kLX5ISZA&amp;feature=youtu.be</a:t>
            </a:r>
            <a:endParaRPr lang="en-IN" dirty="0"/>
          </a:p>
          <a:p>
            <a:endParaRPr lang="en-IN" dirty="0"/>
          </a:p>
          <a:p>
            <a:r>
              <a:rPr lang="en-IN" dirty="0">
                <a:hlinkClick r:id="rId4"/>
              </a:rPr>
              <a:t>https://www.bosch-mobility-solutions.com/en/products-and-services/mobility-services/connected-parking/community-based-parking/</a:t>
            </a:r>
            <a:endParaRPr lang="en-IN" dirty="0"/>
          </a:p>
          <a:p>
            <a:endParaRPr lang="en-IN" dirty="0"/>
          </a:p>
          <a:p>
            <a:r>
              <a:rPr lang="en-IN" dirty="0">
                <a:hlinkClick r:id="rId5"/>
              </a:rPr>
              <a:t>https://www.youtube.com/watch?v=QjhZ8Das-VI</a:t>
            </a:r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69506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80789-492C-4CF6-8ED7-E35DDE1A7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 Family (contd.)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1D33841-0D4C-4D0F-9E3E-0E295847BB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2761" y="2468032"/>
            <a:ext cx="3768318" cy="341630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E61201-780F-499D-BF0F-9EB065FAA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D6275B-FC53-4C1B-9399-39CD76F09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94092E-A76A-4883-B01F-F58B7F5F6E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2945" y="2847373"/>
            <a:ext cx="4655357" cy="2534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215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E1112-6048-4AEE-897C-44FC01428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Geriatric Care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1E393-89A8-4197-9DB1-191A428C4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5578" y="2265172"/>
            <a:ext cx="8825659" cy="3416300"/>
          </a:xfrm>
        </p:spPr>
        <p:txBody>
          <a:bodyPr>
            <a:normAutofit/>
          </a:bodyPr>
          <a:lstStyle/>
          <a:p>
            <a:r>
              <a:rPr lang="en-IN" b="1" dirty="0"/>
              <a:t>One of the Key Issues in Geriatric Care:</a:t>
            </a:r>
          </a:p>
          <a:p>
            <a:pPr lvl="1"/>
            <a:r>
              <a:rPr lang="en-IN" sz="1800" b="1" dirty="0"/>
              <a:t>Medicines not being taken at the prescribed time</a:t>
            </a:r>
          </a:p>
          <a:p>
            <a:pPr lvl="1"/>
            <a:r>
              <a:rPr lang="en-IN" sz="1800" b="1" dirty="0"/>
              <a:t>Amnesia &amp; Dementia</a:t>
            </a:r>
          </a:p>
          <a:p>
            <a:pPr lvl="1"/>
            <a:r>
              <a:rPr lang="en-IN" sz="1800" b="1" dirty="0"/>
              <a:t>Patients afflicted with Arthritis – Difficult to open bottles</a:t>
            </a:r>
          </a:p>
          <a:p>
            <a:pPr lvl="1"/>
            <a:r>
              <a:rPr lang="en-IN" sz="1800" b="1" dirty="0"/>
              <a:t>Patients become tired of taking medicines – Tuberculosis.</a:t>
            </a:r>
          </a:p>
          <a:p>
            <a:pPr lvl="1"/>
            <a:r>
              <a:rPr lang="en-IN" sz="1800" b="1" dirty="0"/>
              <a:t>Caregivers are not given the right picture</a:t>
            </a:r>
          </a:p>
          <a:p>
            <a:pPr lvl="1"/>
            <a:r>
              <a:rPr lang="en-IN" sz="1800" b="1" dirty="0"/>
              <a:t>Even in Hospitals --- Patients deceive the Care-givers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4FC01E-E3C8-400B-8425-F3D2E8D5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471456-B2C3-41CC-B3A9-C74898BE2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0633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7E5BB-0E19-4B23-8B22-CD9C734F5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890" y="726780"/>
            <a:ext cx="9918430" cy="708828"/>
          </a:xfrm>
        </p:spPr>
        <p:txBody>
          <a:bodyPr/>
          <a:lstStyle/>
          <a:p>
            <a:r>
              <a:rPr lang="en-IN" dirty="0"/>
              <a:t>Non-Adherence to prescribed drug regime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1C1DC-AED3-4169-88FF-A2238F7162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304288"/>
            <a:ext cx="9717262" cy="4206240"/>
          </a:xfrm>
        </p:spPr>
        <p:txBody>
          <a:bodyPr>
            <a:normAutofit fontScale="85000" lnSpcReduction="20000"/>
          </a:bodyPr>
          <a:lstStyle/>
          <a:p>
            <a:r>
              <a:rPr lang="en-IN" sz="2600" dirty="0"/>
              <a:t>Forgetting to take the drug</a:t>
            </a:r>
          </a:p>
          <a:p>
            <a:r>
              <a:rPr lang="en-IN" sz="2600" dirty="0"/>
              <a:t>Not understanding or misinterpreting the instructions</a:t>
            </a:r>
          </a:p>
          <a:p>
            <a:r>
              <a:rPr lang="en-IN" sz="2600" dirty="0"/>
              <a:t>Experiencing side effects (the treatment may be perceived as worse than the disorder)</a:t>
            </a:r>
          </a:p>
          <a:p>
            <a:r>
              <a:rPr lang="en-IN" sz="2600" dirty="0"/>
              <a:t>Finding the drug to taste or smell bad</a:t>
            </a:r>
          </a:p>
          <a:p>
            <a:r>
              <a:rPr lang="en-IN" sz="2600" dirty="0"/>
              <a:t>Finding restrictions while taking the drug to be inconvenient (for example, having to avoid sunlight, alcohol, or milk products)</a:t>
            </a:r>
          </a:p>
          <a:p>
            <a:r>
              <a:rPr lang="en-IN" sz="2600" dirty="0"/>
              <a:t>Having to take the drug very frequently or follow complicated instructions</a:t>
            </a:r>
          </a:p>
          <a:p>
            <a:r>
              <a:rPr lang="en-IN" sz="2600" dirty="0"/>
              <a:t>Denying the disorder (repressing the diagnosis or its significance)</a:t>
            </a:r>
          </a:p>
          <a:p>
            <a:r>
              <a:rPr lang="en-IN" sz="2600" dirty="0"/>
              <a:t>Believing that the drug cannot help or is not needed</a:t>
            </a:r>
          </a:p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794204-4649-429B-8A84-DE1BDF8A5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7B16B1-A383-4D1C-AE65-0E97334F2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6867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C8CBE0D-4C50-43C7-8D8A-41F2344541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49411529"/>
              </p:ext>
            </p:extLst>
          </p:nvPr>
        </p:nvGraphicFramePr>
        <p:xfrm>
          <a:off x="265176" y="2231136"/>
          <a:ext cx="11548872" cy="3822192"/>
        </p:xfrm>
        <a:graphic>
          <a:graphicData uri="http://schemas.openxmlformats.org/drawingml/2006/table">
            <a:tbl>
              <a:tblPr/>
              <a:tblGrid>
                <a:gridCol w="11548872">
                  <a:extLst>
                    <a:ext uri="{9D8B030D-6E8A-4147-A177-3AD203B41FA5}">
                      <a16:colId xmlns:a16="http://schemas.microsoft.com/office/drawing/2014/main" val="2285050046"/>
                    </a:ext>
                  </a:extLst>
                </a:gridCol>
              </a:tblGrid>
              <a:tr h="3822192"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IN" sz="2400" dirty="0">
                          <a:effectLst/>
                          <a:latin typeface="Open Sans"/>
                        </a:rPr>
                        <a:t>Mistakenly believing that the disorder has been sufficiently treated (for example, thinking an infection is over just because the fever disappears)</a:t>
                      </a:r>
                    </a:p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IN" sz="2400" dirty="0">
                          <a:effectLst/>
                          <a:latin typeface="Open Sans"/>
                        </a:rPr>
                        <a:t>Fearing dependence on the drug</a:t>
                      </a:r>
                    </a:p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IN" sz="2400" dirty="0">
                          <a:effectLst/>
                          <a:latin typeface="Open Sans"/>
                        </a:rPr>
                        <a:t>Worrying about the expense</a:t>
                      </a:r>
                    </a:p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IN" sz="2400" dirty="0">
                          <a:effectLst/>
                          <a:latin typeface="Open Sans"/>
                        </a:rPr>
                        <a:t>Not caring (being apathetic) about getting better</a:t>
                      </a:r>
                    </a:p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IN" sz="2400" dirty="0">
                          <a:effectLst/>
                          <a:latin typeface="Open Sans"/>
                        </a:rPr>
                        <a:t>Encountering obstacles (for example, having difficulty swallowing tablets or capsules, having problems opening bottles, or being unable to obtain the drug)</a:t>
                      </a:r>
                    </a:p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IN" sz="2400" dirty="0">
                          <a:effectLst/>
                          <a:latin typeface="Open Sans"/>
                        </a:rPr>
                        <a:t>Distrusting the health care practitioner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0682435"/>
                  </a:ext>
                </a:extLst>
              </a:tr>
            </a:tbl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C61EA16A-5436-4FB8-943E-D258C664A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044" y="949580"/>
            <a:ext cx="11335004" cy="741208"/>
          </a:xfrm>
        </p:spPr>
        <p:txBody>
          <a:bodyPr/>
          <a:lstStyle/>
          <a:p>
            <a:r>
              <a:rPr lang="en-IN" dirty="0"/>
              <a:t>Non-Adherence to prescribed drug regime </a:t>
            </a:r>
            <a:r>
              <a:rPr lang="en-IN" sz="2400" dirty="0"/>
              <a:t>(contd.)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442B1FC-E9EC-4965-9F9B-82C099476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C4B5EC-CA38-4112-9CC9-399268916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6881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398B2-F3DD-4D62-B6FD-5ED775930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Consequence of Non-adherence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61BD06-2892-4506-A36D-F550FEB65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464" y="2329180"/>
            <a:ext cx="11713464" cy="3416300"/>
          </a:xfrm>
        </p:spPr>
        <p:txBody>
          <a:bodyPr>
            <a:normAutofit/>
          </a:bodyPr>
          <a:lstStyle/>
          <a:p>
            <a:r>
              <a:rPr lang="en-IN" sz="2000" dirty="0"/>
              <a:t>Not adhering is estimated to result in 125,000 deaths due to cardiovascular disease (such as heart attack and stroke) each year. C</a:t>
            </a:r>
          </a:p>
          <a:p>
            <a:r>
              <a:rPr lang="en-IN" sz="2000" dirty="0"/>
              <a:t>Increase of about 23% of nursing home admissions, </a:t>
            </a:r>
          </a:p>
          <a:p>
            <a:r>
              <a:rPr lang="en-IN" sz="2000" dirty="0"/>
              <a:t>Increase of about 10% of hospital admissions</a:t>
            </a:r>
          </a:p>
          <a:p>
            <a:r>
              <a:rPr lang="en-IN" sz="2000" dirty="0"/>
              <a:t>Increase in the frequency of visits by doctors</a:t>
            </a:r>
          </a:p>
          <a:p>
            <a:r>
              <a:rPr lang="en-IN" sz="2000" dirty="0"/>
              <a:t>Phenomenal increase in diagnostic tests</a:t>
            </a:r>
          </a:p>
          <a:p>
            <a:r>
              <a:rPr lang="en-IN" sz="2000" dirty="0"/>
              <a:t>Health Care System Costs shoot up by about $200 billion annually in USA alone</a:t>
            </a:r>
          </a:p>
          <a:p>
            <a:pPr marL="0" indent="0" algn="ctr">
              <a:buNone/>
            </a:pPr>
            <a:r>
              <a:rPr lang="en-IN" sz="2800" dirty="0">
                <a:solidFill>
                  <a:srgbClr val="FF0000"/>
                </a:solidFill>
              </a:rPr>
              <a:t>Unnecessary treatment can be avoided by Adherence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C02DA4-B9BA-4F6A-BA9D-295EB3D46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3CD522-A659-4514-941D-5339320D3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6725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B8242-A7FF-452B-8C04-DCE7B7C01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Smart Medicine Dispenser</a:t>
            </a:r>
          </a:p>
        </p:txBody>
      </p:sp>
      <p:pic>
        <p:nvPicPr>
          <p:cNvPr id="13314" name="Picture 1">
            <a:extLst>
              <a:ext uri="{FF2B5EF4-FFF2-40B4-BE49-F238E27FC236}">
                <a16:creationId xmlns:a16="http://schemas.microsoft.com/office/drawing/2014/main" id="{27F0233F-FE4F-4710-AA71-234A0BBDD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5350" y="2385560"/>
            <a:ext cx="4035298" cy="3363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1CD477-A956-4CFF-918D-21A5A3742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C9258E-CCB4-4389-81AA-DC7E9B24B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6908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0880" y="635961"/>
            <a:ext cx="8229600" cy="1143000"/>
          </a:xfrm>
        </p:spPr>
        <p:txBody>
          <a:bodyPr/>
          <a:lstStyle/>
          <a:p>
            <a:r>
              <a:rPr lang="en-US" dirty="0"/>
              <a:t>Objective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344" y="2331720"/>
            <a:ext cx="11247120" cy="4297680"/>
          </a:xfrm>
        </p:spPr>
        <p:txBody>
          <a:bodyPr>
            <a:normAutofit/>
          </a:bodyPr>
          <a:lstStyle/>
          <a:p>
            <a:pPr algn="just"/>
            <a:r>
              <a:rPr lang="en-IN" sz="2800" b="1" dirty="0"/>
              <a:t>To build a  Configurable Integrated Pill &amp; Liquid dispenser </a:t>
            </a:r>
          </a:p>
          <a:p>
            <a:pPr lvl="1" algn="just"/>
            <a:r>
              <a:rPr lang="en-IN" b="1" dirty="0"/>
              <a:t>Minimal Feature Set</a:t>
            </a:r>
          </a:p>
          <a:p>
            <a:pPr lvl="2" algn="just"/>
            <a:r>
              <a:rPr lang="en-US" sz="2400" b="1" cap="all" dirty="0"/>
              <a:t>Preloaded cartridges</a:t>
            </a:r>
            <a:r>
              <a:rPr lang="en-US" sz="2400" dirty="0"/>
              <a:t> </a:t>
            </a:r>
            <a:r>
              <a:rPr lang="en-US" sz="2400" b="1" cap="all" dirty="0"/>
              <a:t>of liquid medicine</a:t>
            </a:r>
          </a:p>
          <a:p>
            <a:pPr lvl="2" algn="just"/>
            <a:r>
              <a:rPr lang="en-US" sz="2400" b="1" cap="all" dirty="0"/>
              <a:t>Preloaded Compartments with Pills</a:t>
            </a:r>
          </a:p>
          <a:p>
            <a:pPr lvl="2" algn="just"/>
            <a:r>
              <a:rPr lang="en-US" sz="2400" b="1" cap="all" dirty="0"/>
              <a:t>Dispense based on pre-loaded medication schedule</a:t>
            </a:r>
          </a:p>
          <a:p>
            <a:pPr lvl="2" algn="just"/>
            <a:r>
              <a:rPr lang="en-US" sz="2400" b="1" cap="all" dirty="0"/>
              <a:t>Issue Reminders &amp; Alarms to Patients &amp; </a:t>
            </a:r>
            <a:r>
              <a:rPr lang="en-US" sz="2400" b="1" cap="all" dirty="0" err="1"/>
              <a:t>CareGIVERs</a:t>
            </a:r>
            <a:endParaRPr lang="en-US" sz="2400" b="1" cap="all" dirty="0"/>
          </a:p>
          <a:p>
            <a:pPr marL="667512" lvl="2" indent="0" algn="just">
              <a:buNone/>
            </a:pPr>
            <a:endParaRPr lang="en-US" sz="2400" b="1" cap="all" dirty="0"/>
          </a:p>
          <a:p>
            <a:pPr lvl="1" algn="just"/>
            <a:endParaRPr lang="en-US" sz="22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3F8E2D-6F07-441C-9338-3A9582BD4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550DF9-4126-4AA4-8B74-AC398CD6C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0832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0880" y="635961"/>
            <a:ext cx="8229600" cy="1143000"/>
          </a:xfrm>
        </p:spPr>
        <p:txBody>
          <a:bodyPr/>
          <a:lstStyle/>
          <a:p>
            <a:r>
              <a:rPr lang="en-US" dirty="0"/>
              <a:t>Objectives (contd.)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584" y="2094158"/>
            <a:ext cx="11969496" cy="4297680"/>
          </a:xfrm>
        </p:spPr>
        <p:txBody>
          <a:bodyPr>
            <a:normAutofit fontScale="92500" lnSpcReduction="20000"/>
          </a:bodyPr>
          <a:lstStyle/>
          <a:p>
            <a:pPr marL="667512" lvl="2" indent="0" algn="just">
              <a:buNone/>
            </a:pPr>
            <a:endParaRPr lang="en-US" sz="2400" b="1" cap="all" dirty="0"/>
          </a:p>
          <a:p>
            <a:pPr lvl="1" algn="just"/>
            <a:r>
              <a:rPr lang="en-US" b="1" dirty="0"/>
              <a:t>Desirable features</a:t>
            </a:r>
          </a:p>
          <a:p>
            <a:pPr lvl="2" algn="just"/>
            <a:r>
              <a:rPr lang="en-US" sz="2400" b="1" dirty="0"/>
              <a:t>Braille Readout</a:t>
            </a:r>
          </a:p>
          <a:p>
            <a:pPr lvl="2" algn="just"/>
            <a:r>
              <a:rPr lang="en-US" sz="2400" b="1" dirty="0"/>
              <a:t>Display Name &amp; dosage of the Medicine being dispensed</a:t>
            </a:r>
          </a:p>
          <a:p>
            <a:pPr lvl="2" algn="just"/>
            <a:r>
              <a:rPr lang="en-US" sz="2400" b="1" dirty="0"/>
              <a:t>Bar-code Reader to ensure correctness of loading</a:t>
            </a:r>
          </a:p>
          <a:p>
            <a:pPr lvl="2" algn="just"/>
            <a:r>
              <a:rPr lang="en-US" sz="2500" b="1" dirty="0"/>
              <a:t>Synchronizing with doctor’s office for prescription verification</a:t>
            </a:r>
          </a:p>
          <a:p>
            <a:pPr lvl="2" algn="just"/>
            <a:r>
              <a:rPr lang="en-US" sz="2400" b="1" dirty="0"/>
              <a:t>Identification of Patient: Finger print / facial recognition</a:t>
            </a:r>
          </a:p>
          <a:p>
            <a:pPr lvl="2" algn="just"/>
            <a:r>
              <a:rPr lang="en-US" sz="2500" b="1" dirty="0"/>
              <a:t>Detection of low stock level &amp; issue of replenishment requests automatically</a:t>
            </a:r>
          </a:p>
          <a:p>
            <a:pPr lvl="2" algn="just"/>
            <a:r>
              <a:rPr lang="en-US" sz="2400" b="1" dirty="0"/>
              <a:t>Remote Control &amp; Gesture Recognition</a:t>
            </a:r>
          </a:p>
          <a:p>
            <a:pPr lvl="2" algn="just"/>
            <a:r>
              <a:rPr lang="en-US" sz="2400" b="1" dirty="0"/>
              <a:t>Capturing Video of Medicine being actually ingested.</a:t>
            </a:r>
            <a:endParaRPr lang="en-US" sz="22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E2127F-2E33-4A3B-842F-AAB9DDBAE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CC379A-AEB6-4DC3-87EE-7D454C659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9683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2292" y="753280"/>
            <a:ext cx="8136904" cy="936104"/>
          </a:xfrm>
        </p:spPr>
        <p:txBody>
          <a:bodyPr>
            <a:normAutofit/>
          </a:bodyPr>
          <a:lstStyle/>
          <a:p>
            <a:r>
              <a:rPr lang="en-IN" dirty="0"/>
              <a:t>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9160" y="2434814"/>
            <a:ext cx="9088696" cy="3957024"/>
          </a:xfrm>
        </p:spPr>
        <p:txBody>
          <a:bodyPr>
            <a:normAutofit fontScale="92500" lnSpcReduction="10000"/>
          </a:bodyPr>
          <a:lstStyle/>
          <a:p>
            <a:r>
              <a:rPr lang="en-US" sz="2000" b="1" dirty="0"/>
              <a:t>Integrating Pill &amp; Liquid Dispenser</a:t>
            </a:r>
          </a:p>
          <a:p>
            <a:r>
              <a:rPr lang="en-US" sz="2000" b="1" dirty="0"/>
              <a:t>Gesture Recognition to control the operation</a:t>
            </a:r>
          </a:p>
          <a:p>
            <a:r>
              <a:rPr lang="en-US" sz="2000" b="1" dirty="0"/>
              <a:t>Authentication in case of a Multiuser </a:t>
            </a:r>
          </a:p>
          <a:p>
            <a:r>
              <a:rPr lang="en-US" sz="2000" b="1" dirty="0"/>
              <a:t>Verification during Medicine Loading</a:t>
            </a:r>
          </a:p>
          <a:p>
            <a:r>
              <a:rPr lang="en-US" sz="2000" b="1" dirty="0"/>
              <a:t>Configurable based on User Requirements</a:t>
            </a:r>
          </a:p>
          <a:p>
            <a:r>
              <a:rPr lang="en-US" sz="2000" b="1" dirty="0"/>
              <a:t>Recording Ingestion of Medicines to establish Compliance</a:t>
            </a:r>
          </a:p>
          <a:p>
            <a:r>
              <a:rPr lang="en-US" sz="2000" b="1" dirty="0"/>
              <a:t>Download Prescription from Doctor’s office</a:t>
            </a:r>
          </a:p>
          <a:p>
            <a:r>
              <a:rPr lang="en-US" sz="2000" b="1" dirty="0"/>
              <a:t>Automatic ordering for Replenishment</a:t>
            </a:r>
          </a:p>
          <a:p>
            <a:r>
              <a:rPr lang="en-US" sz="2000" b="1" dirty="0"/>
              <a:t>Uploading  record of  Medicine Ingestion </a:t>
            </a:r>
          </a:p>
          <a:p>
            <a:r>
              <a:rPr lang="en-US" sz="2000" b="1" dirty="0"/>
              <a:t>Braille Read Out device</a:t>
            </a:r>
          </a:p>
          <a:p>
            <a:pPr marL="0" indent="0">
              <a:buNone/>
            </a:pPr>
            <a:endParaRPr lang="en-US" dirty="0"/>
          </a:p>
          <a:p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6DF8D-E23B-4197-91AA-F0B6C9ECC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663BAE-B672-4FC5-A8DF-F6FEBCE68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9728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9184" y="775926"/>
            <a:ext cx="8229600" cy="1143000"/>
          </a:xfrm>
        </p:spPr>
        <p:txBody>
          <a:bodyPr/>
          <a:lstStyle/>
          <a:p>
            <a:r>
              <a:rPr lang="en-US" dirty="0"/>
              <a:t>Technology Issues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3232" y="2259158"/>
            <a:ext cx="11274552" cy="3792448"/>
          </a:xfrm>
        </p:spPr>
        <p:txBody>
          <a:bodyPr>
            <a:normAutofit/>
          </a:bodyPr>
          <a:lstStyle/>
          <a:p>
            <a:r>
              <a:rPr lang="en-US" sz="2400" b="1" dirty="0"/>
              <a:t>Design with very few movable parts</a:t>
            </a:r>
          </a:p>
          <a:p>
            <a:r>
              <a:rPr lang="en-US" sz="2400" b="1" dirty="0"/>
              <a:t>Hardware &amp; Software Interlocks.</a:t>
            </a:r>
          </a:p>
          <a:p>
            <a:r>
              <a:rPr lang="en-US" sz="2400" b="1" dirty="0"/>
              <a:t>Reliable Gesture recognition – Hand Gestures / Baton</a:t>
            </a:r>
          </a:p>
          <a:p>
            <a:r>
              <a:rPr lang="en-US" sz="2400" b="1" dirty="0"/>
              <a:t>Remote Control</a:t>
            </a:r>
          </a:p>
          <a:p>
            <a:r>
              <a:rPr lang="en-US" sz="2400" b="1" dirty="0"/>
              <a:t>Fail Safe Design – Access to Medicines in case system fails.</a:t>
            </a:r>
          </a:p>
          <a:p>
            <a:r>
              <a:rPr lang="en-US" sz="2400" b="1" dirty="0"/>
              <a:t>Modular Electronics, Software and Mechanical design for easy Maintenance and Upgradability </a:t>
            </a:r>
          </a:p>
          <a:p>
            <a:r>
              <a:rPr lang="en-US" sz="2400" b="1" dirty="0"/>
              <a:t>Low Power Consumption (Battery operated)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F0E0EF-AA0A-4A6F-86AE-66DCC02BA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6000E5-F442-4D12-8142-86D43C848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433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5556" y="691837"/>
            <a:ext cx="8856984" cy="936104"/>
          </a:xfrm>
        </p:spPr>
        <p:txBody>
          <a:bodyPr>
            <a:normAutofit/>
          </a:bodyPr>
          <a:lstStyle/>
          <a:p>
            <a:r>
              <a:rPr lang="en-US" dirty="0"/>
              <a:t>Proposed Solution: HW configuration</a:t>
            </a:r>
            <a:endParaRPr lang="en-IN" dirty="0"/>
          </a:p>
        </p:txBody>
      </p:sp>
      <p:pic>
        <p:nvPicPr>
          <p:cNvPr id="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3665" y="2375738"/>
            <a:ext cx="8211311" cy="4140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2E76C2-E2B8-461B-8EDB-E67A1EC14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DDFE3F-4DFC-4011-8BE4-8D3A12AFC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447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85468DB7-A115-4F04-AE4A-3E3A75495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6897" y="2834298"/>
            <a:ext cx="3091956" cy="355754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D3BFD85-5328-43A9-8E12-D3AE752272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2759" y="2463611"/>
            <a:ext cx="2791215" cy="34580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F625C4-D00B-4021-9A18-462FD3DF5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60C9BB-B4A9-4F71-A087-4EB393A2B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51891A-F33D-4BC6-A5FC-606632584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8" name="Speech Bubble: Oval 7">
            <a:extLst>
              <a:ext uri="{FF2B5EF4-FFF2-40B4-BE49-F238E27FC236}">
                <a16:creationId xmlns:a16="http://schemas.microsoft.com/office/drawing/2014/main" id="{1E75DBCE-9CCB-4326-A503-25868463F8EF}"/>
              </a:ext>
            </a:extLst>
          </p:cNvPr>
          <p:cNvSpPr/>
          <p:nvPr/>
        </p:nvSpPr>
        <p:spPr>
          <a:xfrm>
            <a:off x="6921661" y="2233914"/>
            <a:ext cx="2407534" cy="1527858"/>
          </a:xfrm>
          <a:prstGeom prst="wedgeEllipseCallout">
            <a:avLst>
              <a:gd name="adj1" fmla="val 21170"/>
              <a:gd name="adj2" fmla="val 11231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Why didn’t you answer immediately</a:t>
            </a:r>
          </a:p>
        </p:txBody>
      </p:sp>
      <p:sp>
        <p:nvSpPr>
          <p:cNvPr id="10" name="Speech Bubble: Oval 9">
            <a:extLst>
              <a:ext uri="{FF2B5EF4-FFF2-40B4-BE49-F238E27FC236}">
                <a16:creationId xmlns:a16="http://schemas.microsoft.com/office/drawing/2014/main" id="{D357F340-B701-4947-874F-62357251B919}"/>
              </a:ext>
            </a:extLst>
          </p:cNvPr>
          <p:cNvSpPr/>
          <p:nvPr/>
        </p:nvSpPr>
        <p:spPr>
          <a:xfrm>
            <a:off x="3171463" y="2305263"/>
            <a:ext cx="2167565" cy="1653279"/>
          </a:xfrm>
          <a:prstGeom prst="wedgeEllipseCallout">
            <a:avLst>
              <a:gd name="adj1" fmla="val -29222"/>
              <a:gd name="adj2" fmla="val 782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Hi, Honey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E96906-DCA0-4681-A2DB-C115AE1811FD}"/>
              </a:ext>
            </a:extLst>
          </p:cNvPr>
          <p:cNvSpPr txBox="1"/>
          <p:nvPr/>
        </p:nvSpPr>
        <p:spPr>
          <a:xfrm>
            <a:off x="4085863" y="4134871"/>
            <a:ext cx="2284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Comic Sans MS" panose="030F0702030302020204" pitchFamily="66" charset="0"/>
              </a:rPr>
              <a:t>RING … Ring … Ring</a:t>
            </a:r>
          </a:p>
        </p:txBody>
      </p:sp>
      <p:sp>
        <p:nvSpPr>
          <p:cNvPr id="12" name="Speech Bubble: Oval 11">
            <a:extLst>
              <a:ext uri="{FF2B5EF4-FFF2-40B4-BE49-F238E27FC236}">
                <a16:creationId xmlns:a16="http://schemas.microsoft.com/office/drawing/2014/main" id="{567195DB-E470-46AF-A7F2-AE655F65020D}"/>
              </a:ext>
            </a:extLst>
          </p:cNvPr>
          <p:cNvSpPr/>
          <p:nvPr/>
        </p:nvSpPr>
        <p:spPr>
          <a:xfrm>
            <a:off x="5325232" y="2490104"/>
            <a:ext cx="1642017" cy="1767934"/>
          </a:xfrm>
          <a:prstGeom prst="wedgeEllipseCallout">
            <a:avLst>
              <a:gd name="adj1" fmla="val -165796"/>
              <a:gd name="adj2" fmla="val 689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I was in a meeting</a:t>
            </a:r>
          </a:p>
        </p:txBody>
      </p:sp>
      <p:sp>
        <p:nvSpPr>
          <p:cNvPr id="13" name="Speech Bubble: Oval 12">
            <a:extLst>
              <a:ext uri="{FF2B5EF4-FFF2-40B4-BE49-F238E27FC236}">
                <a16:creationId xmlns:a16="http://schemas.microsoft.com/office/drawing/2014/main" id="{8E25E850-4574-41D6-AE21-E498BB7B29A1}"/>
              </a:ext>
            </a:extLst>
          </p:cNvPr>
          <p:cNvSpPr/>
          <p:nvPr/>
        </p:nvSpPr>
        <p:spPr>
          <a:xfrm>
            <a:off x="5688378" y="3611302"/>
            <a:ext cx="1907669" cy="2526783"/>
          </a:xfrm>
          <a:prstGeom prst="wedgeEllipseCallout">
            <a:avLst>
              <a:gd name="adj1" fmla="val 110206"/>
              <a:gd name="adj2" fmla="val 1177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rgbClr val="FF0000"/>
                </a:solidFill>
              </a:rPr>
              <a:t>Ok.. You always give some excuse. Anyway, I have sent mails see it!!!!</a:t>
            </a:r>
          </a:p>
        </p:txBody>
      </p:sp>
    </p:spTree>
    <p:extLst>
      <p:ext uri="{BB962C8B-B14F-4D97-AF65-F5344CB8AC3E}">
        <p14:creationId xmlns:p14="http://schemas.microsoft.com/office/powerpoint/2010/main" val="3911869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50"/>
                            </p:stCondLst>
                            <p:childTnLst>
                              <p:par>
                                <p:cTn id="8" presetID="1" presetClass="entr" presetSubtype="0" fill="hold" grpId="1" nodeType="after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xit" presetSubtype="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0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750"/>
                            </p:stCondLst>
                            <p:childTnLst>
                              <p:par>
                                <p:cTn id="19" presetID="1" presetClass="exit" presetSubtype="0" fill="hold" grpId="2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75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750"/>
                            </p:stCondLst>
                            <p:childTnLst>
                              <p:par>
                                <p:cTn id="25" presetID="1" presetClass="exit" presetSubtype="0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7750"/>
                            </p:stCondLst>
                            <p:childTnLst>
                              <p:par>
                                <p:cTn id="28" presetID="1" presetClass="exit" presetSubtype="0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875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build="allAtOnce" animBg="1"/>
      <p:bldP spid="10" grpId="1" animBg="1"/>
      <p:bldP spid="10" grpId="2" animBg="1"/>
      <p:bldP spid="11" grpId="0"/>
      <p:bldP spid="11" grpId="1"/>
      <p:bldP spid="12" grpId="0" animBg="1"/>
      <p:bldP spid="13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527" y="679572"/>
            <a:ext cx="9857563" cy="1118952"/>
          </a:xfrm>
        </p:spPr>
        <p:txBody>
          <a:bodyPr>
            <a:normAutofit/>
          </a:bodyPr>
          <a:lstStyle/>
          <a:p>
            <a:r>
              <a:rPr lang="en-US" dirty="0"/>
              <a:t>Control Software  (simplest Configuration)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336" y="2359152"/>
            <a:ext cx="11375136" cy="3922776"/>
          </a:xfrm>
        </p:spPr>
        <p:txBody>
          <a:bodyPr>
            <a:normAutofit/>
          </a:bodyPr>
          <a:lstStyle/>
          <a:p>
            <a:pPr lvl="0"/>
            <a:r>
              <a:rPr lang="en-GB" sz="2400" dirty="0"/>
              <a:t>Support for programming the medication regime.</a:t>
            </a:r>
          </a:p>
          <a:p>
            <a:pPr lvl="0"/>
            <a:r>
              <a:rPr lang="en-GB" sz="2400" dirty="0"/>
              <a:t>Based on RTC(Real Time Clock) &amp; Medication Schedule position appropriate Pill compartments / Liquid Cartridge on the Exit Port</a:t>
            </a:r>
          </a:p>
          <a:p>
            <a:pPr lvl="0"/>
            <a:r>
              <a:rPr lang="en-GB" sz="2400" dirty="0"/>
              <a:t>Intimation to User</a:t>
            </a:r>
          </a:p>
          <a:p>
            <a:pPr lvl="0"/>
            <a:r>
              <a:rPr lang="en-GB" sz="2400" dirty="0"/>
              <a:t>Opening the Exit Port </a:t>
            </a:r>
          </a:p>
          <a:p>
            <a:pPr lvl="0"/>
            <a:r>
              <a:rPr lang="en-GB" sz="2400" dirty="0"/>
              <a:t>Acquiring Feedback  for ensuring proper operation. </a:t>
            </a:r>
          </a:p>
          <a:p>
            <a:r>
              <a:rPr lang="en-US" sz="2400" dirty="0"/>
              <a:t>Fail safe operation: SW &amp; HW.</a:t>
            </a:r>
            <a:endParaRPr lang="en-IN" sz="2400" dirty="0"/>
          </a:p>
          <a:p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5EB99E-D14E-41FD-BBD0-7517D9B9B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AC09FE-FDBC-4E6B-A98D-56ECD8F55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9415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704088"/>
            <a:ext cx="8219256" cy="852704"/>
          </a:xfrm>
        </p:spPr>
        <p:txBody>
          <a:bodyPr/>
          <a:lstStyle/>
          <a:p>
            <a:r>
              <a:rPr lang="en-US" dirty="0"/>
              <a:t>Artistic Impression</a:t>
            </a:r>
            <a:endParaRPr lang="en-IN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747" y="1772816"/>
            <a:ext cx="6246033" cy="35471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BE53482-3FD2-4510-93FD-BEA80B048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28" y="1772817"/>
            <a:ext cx="4781919" cy="3547171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71606C-3282-4B88-8D69-8E1F4DB3C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D76EAE-F337-4314-A3E0-DB6C31753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0236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9536" y="18864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Artistic Impression: Liquid Dispenser</a:t>
            </a:r>
            <a:endParaRPr lang="en-IN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19536" y="1536441"/>
            <a:ext cx="8352928" cy="4772879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5560" y="2049445"/>
            <a:ext cx="3600400" cy="3363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4032" y="1988841"/>
            <a:ext cx="3024336" cy="3782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020CDF-7BCE-4F17-8302-80AF4B893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448D66-342D-44A4-AC5D-5AE864202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749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6BEE5A4-15EE-4CCF-8D5B-ADA980620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7032" y="2636672"/>
            <a:ext cx="2649940" cy="35168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96BA61-FBE2-4144-A862-46039AA2C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Cheaters – Out of Desperation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AF38E-C0A5-4DE3-BA33-E4486ADFE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" y="2603500"/>
            <a:ext cx="8151762" cy="3416300"/>
          </a:xfrm>
        </p:spPr>
        <p:txBody>
          <a:bodyPr>
            <a:normAutofit/>
          </a:bodyPr>
          <a:lstStyle/>
          <a:p>
            <a:r>
              <a:rPr lang="en-IN" sz="2400" dirty="0"/>
              <a:t>Even with all these technologies built into the dispenser the Elderly can still Cheat the system.  -- Spitting out the pills and the syrups away from the FOV of the camera.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9156D41-5D1F-4FCF-B26D-21316F462EE3}"/>
              </a:ext>
            </a:extLst>
          </p:cNvPr>
          <p:cNvSpPr/>
          <p:nvPr/>
        </p:nvSpPr>
        <p:spPr>
          <a:xfrm>
            <a:off x="10432792" y="4281020"/>
            <a:ext cx="201168" cy="2054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DB0615B-90A4-4F07-A2F6-1582C0E7115A}"/>
              </a:ext>
            </a:extLst>
          </p:cNvPr>
          <p:cNvSpPr/>
          <p:nvPr/>
        </p:nvSpPr>
        <p:spPr>
          <a:xfrm rot="19017046">
            <a:off x="10122408" y="4119304"/>
            <a:ext cx="128016" cy="37431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BABC4B21-E6E7-41B4-A64D-10F83EC63D95}"/>
              </a:ext>
            </a:extLst>
          </p:cNvPr>
          <p:cNvSpPr/>
          <p:nvPr/>
        </p:nvSpPr>
        <p:spPr>
          <a:xfrm rot="8823233">
            <a:off x="8642604" y="3902261"/>
            <a:ext cx="344424" cy="434086"/>
          </a:xfrm>
          <a:prstGeom prst="trapezoid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: Beveled 7">
            <a:extLst>
              <a:ext uri="{FF2B5EF4-FFF2-40B4-BE49-F238E27FC236}">
                <a16:creationId xmlns:a16="http://schemas.microsoft.com/office/drawing/2014/main" id="{B5AC85B4-276C-40C2-87C5-CA4E9A5D0FD5}"/>
              </a:ext>
            </a:extLst>
          </p:cNvPr>
          <p:cNvSpPr/>
          <p:nvPr/>
        </p:nvSpPr>
        <p:spPr>
          <a:xfrm rot="20162571">
            <a:off x="9742586" y="4119984"/>
            <a:ext cx="161973" cy="322073"/>
          </a:xfrm>
          <a:prstGeom prst="bevel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603885E4-5D57-4DA0-8E8C-D09CE6A9E51D}"/>
              </a:ext>
            </a:extLst>
          </p:cNvPr>
          <p:cNvSpPr/>
          <p:nvPr/>
        </p:nvSpPr>
        <p:spPr>
          <a:xfrm>
            <a:off x="9916366" y="2794046"/>
            <a:ext cx="1435510" cy="739019"/>
          </a:xfrm>
          <a:prstGeom prst="cloudCallout">
            <a:avLst>
              <a:gd name="adj1" fmla="val -42491"/>
              <a:gd name="adj2" fmla="val 835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Why me!!!!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9A04AEA-40FC-4931-AD8C-88CF4FD57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25AEEDB-8CD4-417D-A943-A949E804F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432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9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748 -0.01991 L 8.33333E-7 4.07407E-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83" y="400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58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281 -0.12662 L 0.00716 -0.05972 C 0.01615 -0.0456 0.02122 -0.02453 0.02122 -0.00254 C 0.02122 0.02246 0.01615 0.04237 0.00716 0.05649 L -0.03281 0.12338 " pathEditMode="relative" rAng="0" ptsTypes="AAAAA">
                                      <p:cBhvr>
                                        <p:cTn id="15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95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51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851 -0.01111 L -0.04557 0.06019 C -0.04935 0.07523 -0.05143 0.09792 -0.05143 0.1213 C -0.05143 0.14815 -0.04935 0.16945 -0.04557 0.18449 L -0.02851 0.25648 " pathEditMode="relative" rAng="0" ptsTypes="AAAAA">
                                      <p:cBhvr>
                                        <p:cTn id="1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6" y="13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5" grpId="1" animBg="1"/>
      <p:bldP spid="8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6BEE5A4-15EE-4CCF-8D5B-ADA980620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7032" y="2636672"/>
            <a:ext cx="2649940" cy="35168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96BA61-FBE2-4144-A862-46039AA2C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Cheaters – Out of Desperation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AF38E-C0A5-4DE3-BA33-E4486ADFE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" y="2603500"/>
            <a:ext cx="8151762" cy="3416300"/>
          </a:xfrm>
        </p:spPr>
        <p:txBody>
          <a:bodyPr>
            <a:normAutofit/>
          </a:bodyPr>
          <a:lstStyle/>
          <a:p>
            <a:r>
              <a:rPr lang="en-IN" sz="2400" dirty="0"/>
              <a:t>Even with all these technologies built into the dispenser the Elderly can still Cheat the system.  -- Spitting out the pills and the syrups away from the FOV of the camera.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9156D41-5D1F-4FCF-B26D-21316F462EE3}"/>
              </a:ext>
            </a:extLst>
          </p:cNvPr>
          <p:cNvSpPr/>
          <p:nvPr/>
        </p:nvSpPr>
        <p:spPr>
          <a:xfrm>
            <a:off x="9700572" y="4066067"/>
            <a:ext cx="169619" cy="2059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DB0615B-90A4-4F07-A2F6-1582C0E7115A}"/>
              </a:ext>
            </a:extLst>
          </p:cNvPr>
          <p:cNvSpPr/>
          <p:nvPr/>
        </p:nvSpPr>
        <p:spPr>
          <a:xfrm rot="19017046">
            <a:off x="9852359" y="4059373"/>
            <a:ext cx="128016" cy="37431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BABC4B21-E6E7-41B4-A64D-10F83EC63D95}"/>
              </a:ext>
            </a:extLst>
          </p:cNvPr>
          <p:cNvSpPr/>
          <p:nvPr/>
        </p:nvSpPr>
        <p:spPr>
          <a:xfrm rot="8823233">
            <a:off x="8642604" y="3902261"/>
            <a:ext cx="344424" cy="434086"/>
          </a:xfrm>
          <a:prstGeom prst="trapezoid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: Beveled 7">
            <a:extLst>
              <a:ext uri="{FF2B5EF4-FFF2-40B4-BE49-F238E27FC236}">
                <a16:creationId xmlns:a16="http://schemas.microsoft.com/office/drawing/2014/main" id="{B5AC85B4-276C-40C2-87C5-CA4E9A5D0FD5}"/>
              </a:ext>
            </a:extLst>
          </p:cNvPr>
          <p:cNvSpPr/>
          <p:nvPr/>
        </p:nvSpPr>
        <p:spPr>
          <a:xfrm rot="20162571">
            <a:off x="9771787" y="4085906"/>
            <a:ext cx="161973" cy="322073"/>
          </a:xfrm>
          <a:prstGeom prst="bevel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603885E4-5D57-4DA0-8E8C-D09CE6A9E51D}"/>
              </a:ext>
            </a:extLst>
          </p:cNvPr>
          <p:cNvSpPr/>
          <p:nvPr/>
        </p:nvSpPr>
        <p:spPr>
          <a:xfrm>
            <a:off x="9916366" y="2794046"/>
            <a:ext cx="1435510" cy="739019"/>
          </a:xfrm>
          <a:prstGeom prst="cloudCallout">
            <a:avLst>
              <a:gd name="adj1" fmla="val -42491"/>
              <a:gd name="adj2" fmla="val 835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Why me!!!!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9A04AEA-40FC-4931-AD8C-88CF4FD57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25AEEDB-8CD4-417D-A943-A949E804F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989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"/>
                            </p:stCondLst>
                            <p:childTnLst>
                              <p:par>
                                <p:cTn id="8" presetID="49" presetClass="path" presetSubtype="0" accel="50000" decel="5000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45833E-6 1.85185E-6 L 0.04531 0.09884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66" y="49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75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750"/>
                            </p:stCondLst>
                            <p:childTnLst>
                              <p:par>
                                <p:cTn id="14" presetID="58" presetClass="path" presetSubtype="0" accel="50000" decel="5000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0.04 0.067 C 0.049 0.081 0.054 0.102 0.054 0.124 C 0.054 0.149 0.049 0.169 0.04 0.183 L 0 0.25 E" pathEditMode="relative" ptsTypes="">
                                      <p:cBhvr>
                                        <p:cTn id="1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25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250"/>
                            </p:stCondLst>
                            <p:childTnLst>
                              <p:par>
                                <p:cTn id="20" presetID="54" presetClass="path" presetSubtype="0" accel="50000" decel="50000" fill="hold" grpId="1" nodeType="after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2.91667E-6 -0.00324 C 0.00065 -0.00972 0.00339 -0.01597 0.00443 -0.01597 C 0.01029 -0.01597 0.01654 0.08403 0.01654 0.18426 C 0.01654 0.1338 0.01953 0.08403 0.0224 0.08403 C 0.02552 0.08403 0.02839 0.13449 0.02839 0.18426 C 0.02839 0.15926 0.02995 0.1338 0.03151 0.1338 C 0.03308 0.1338 0.03464 0.15857 0.03464 0.18426 C 0.03464 0.1713 0.03542 0.15926 0.03607 0.15926 C 0.03685 0.15926 0.03763 0.17199 0.03763 0.18426 C 0.03763 0.17755 0.03802 0.1713 0.03841 0.1713 C 0.03867 0.1713 0.0392 0.17778 0.0392 0.18426 C 0.0392 0.18102 0.03946 0.17755 0.03959 0.17755 C 0.03959 0.17848 0.03998 0.18079 0.03998 0.18426 C 0.03998 0.18241 0.03998 0.18102 0.04011 0.18102 C 0.04011 0.18172 0.04037 0.18264 0.04037 0.18426 C 0.04037 0.18334 0.04037 0.18241 0.04037 0.18172 C 0.0405 0.18172 0.0405 0.18241 0.0405 0.18334 C 0.04076 0.18334 0.04076 0.18264 0.04076 0.18172 C 0.04102 0.18172 0.04102 0.18241 0.04102 0.18334 " pathEditMode="relative" rAng="0" ptsTypes="AAAAAAAAAAAAAAAAAAA">
                                      <p:cBhvr>
                                        <p:cTn id="2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44" y="87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000"/>
                            </p:stCondLst>
                            <p:childTnLst>
                              <p:par>
                                <p:cTn id="23" presetID="41" presetClass="path" presetSubtype="0" accel="50000" decel="5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-0.004 -0.008 -0.018 -0.016 -0.023 -0.016 c -0.031 0 -0.063 0.125 -0.063 0.25 c 0 -0.063 -0.016 -0.125 -0.031 -0.125 c -0.016 0 -0.031 0.063 -0.031 0.125 c 0 -0.031 -0.008 -0.063 -0.016 -0.063 c -0.008 0 -0.016 0.031 -0.016 0.063 c 0 -0.016 -0.004 -0.031 -0.008 -0.031 c -0.004 0 -0.008 0.016 -0.008 0.031 c 0 -0.008 -0.002 -0.016 -0.004 -0.016 c -0.001 0 -0.004 0.008 -0.004 0.016 c 0 -0.004 -0.001 -0.008 -0.002 -0.008 c 0 -0.001 -0.002 0.004 -0.002 0.008 c 0 -0.002 0 -0.004 -0.001 -0.004 c 0 0.001 -0.001 0.002 -0.001 0.004 c 0 -0.001 0 -0.002 0 -0.003 c -0.001 0 -0.001 0.001 -0.001 0.002 c -0.001 0 -0.001 -0.001 -0.001 -0.002 c -0.001 0 -0.001 0.001 -0.001 0.002 E" pathEditMode="relative" ptsTypes="">
                                      <p:cBhvr>
                                        <p:cTn id="2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7" grpId="0" animBg="1"/>
      <p:bldP spid="8" grpId="0" animBg="1"/>
      <p:bldP spid="8" grpId="1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3634-6288-4606-8EED-40C04DE95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Ingestible Sensors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7420DF-005E-4508-A403-B19928AF58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973668"/>
            <a:ext cx="2857323" cy="64760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FF146E-6876-4194-BA24-EF5E4E469C49}"/>
              </a:ext>
            </a:extLst>
          </p:cNvPr>
          <p:cNvSpPr txBox="1"/>
          <p:nvPr/>
        </p:nvSpPr>
        <p:spPr>
          <a:xfrm>
            <a:off x="1435608" y="2770632"/>
            <a:ext cx="375455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>
                <a:solidFill>
                  <a:srgbClr val="FF0000"/>
                </a:solidFill>
              </a:rPr>
              <a:t>Ingestible Event Markers</a:t>
            </a:r>
          </a:p>
          <a:p>
            <a:endParaRPr lang="en-IN" sz="2400" dirty="0">
              <a:solidFill>
                <a:srgbClr val="FF0000"/>
              </a:solidFill>
            </a:endParaRPr>
          </a:p>
          <a:p>
            <a:r>
              <a:rPr lang="en-IN" sz="2400" dirty="0">
                <a:solidFill>
                  <a:srgbClr val="FF0000"/>
                </a:solidFill>
              </a:rPr>
              <a:t>           Proteus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13E10F-9E8B-4314-8370-9F849A38B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98EA9F-D603-4A85-8061-A26827FE1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41645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85217-DA28-47AD-BF5D-3F775071A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Overview of the System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2DBF920-6D24-495C-943A-D8DBF069AB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9656" y="1929515"/>
            <a:ext cx="7434072" cy="4090286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FE8703-210C-42A0-9508-485A6E8C0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6313BF-D718-466F-8ABC-AD9842CC6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34307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FF673-1524-4BA7-8277-C0D2DA35A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IEM -- Embedding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C42C157-A5D9-4015-8AED-F6D3062072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9979" y="1684860"/>
            <a:ext cx="7307173" cy="46105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CF47C4-C9D7-44D3-99FF-B444D108A56D}"/>
              </a:ext>
            </a:extLst>
          </p:cNvPr>
          <p:cNvSpPr txBox="1"/>
          <p:nvPr/>
        </p:nvSpPr>
        <p:spPr>
          <a:xfrm>
            <a:off x="9134856" y="2688336"/>
            <a:ext cx="255069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IEM: </a:t>
            </a:r>
          </a:p>
          <a:p>
            <a:r>
              <a:rPr lang="en-IN" dirty="0"/>
              <a:t>: Size of a grain sand</a:t>
            </a:r>
          </a:p>
          <a:p>
            <a:r>
              <a:rPr lang="en-IN" dirty="0"/>
              <a:t>: Non-toxic.</a:t>
            </a:r>
          </a:p>
          <a:p>
            <a:r>
              <a:rPr lang="en-IN" dirty="0"/>
              <a:t>: Digestible</a:t>
            </a:r>
          </a:p>
          <a:p>
            <a:endParaRPr lang="en-IN" dirty="0"/>
          </a:p>
          <a:p>
            <a:r>
              <a:rPr lang="en-IN" dirty="0"/>
              <a:t>NOTE: </a:t>
            </a:r>
          </a:p>
          <a:p>
            <a:r>
              <a:rPr lang="en-IN" dirty="0"/>
              <a:t>  </a:t>
            </a:r>
            <a:r>
              <a:rPr lang="en-IN" dirty="0">
                <a:solidFill>
                  <a:srgbClr val="FF0000"/>
                </a:solidFill>
              </a:rPr>
              <a:t>NO POWER SOURCE</a:t>
            </a:r>
          </a:p>
          <a:p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DF1B66-36F4-4930-952F-3173A12C1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05E1A-AC88-4C5D-8253-FF5D3C486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5279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9865B-4312-4E9D-8676-61479132C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Proteus Personal Monitor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DC49682-F0D0-4804-B753-76EE5434DE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6166" y="2921399"/>
            <a:ext cx="4921410" cy="3118043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D65A89-C083-4251-8503-BF5763C9C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3B87F1-AFD0-4788-9749-30D6D765E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73172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E6D3A-CA55-4CC7-BA37-02E6781C0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Working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3559E-82FE-4838-897C-04D9E0B03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10" y="2303361"/>
            <a:ext cx="11152470" cy="4258909"/>
          </a:xfrm>
        </p:spPr>
        <p:txBody>
          <a:bodyPr>
            <a:normAutofit fontScale="77500" lnSpcReduction="20000"/>
          </a:bodyPr>
          <a:lstStyle/>
          <a:p>
            <a:r>
              <a:rPr lang="en-IN" sz="2400" b="1" dirty="0"/>
              <a:t>IEM: Before it is embedded into the capsule / tablet is given an UID depending on the drug– chemical composition </a:t>
            </a:r>
          </a:p>
          <a:p>
            <a:r>
              <a:rPr lang="en-IN" sz="2400" b="1" dirty="0"/>
              <a:t>When the capsule or tablet is ingested</a:t>
            </a:r>
          </a:p>
          <a:p>
            <a:r>
              <a:rPr lang="en-IN" sz="2400" b="1" dirty="0"/>
              <a:t>The stomach fluids and the Electrolyte coating on the IEM form a bio-galvanic power source  -- Battery.</a:t>
            </a:r>
          </a:p>
          <a:p>
            <a:r>
              <a:rPr lang="en-IN" sz="2400" b="1" dirty="0"/>
              <a:t>IEM – Depending on the ID programmed into it modulates the current drawn from the Battery source.</a:t>
            </a:r>
          </a:p>
          <a:p>
            <a:r>
              <a:rPr lang="en-IN" sz="2400" b="1" dirty="0"/>
              <a:t>This results in an Electric field that propagates through the body tissues to the skin.</a:t>
            </a:r>
          </a:p>
          <a:p>
            <a:r>
              <a:rPr lang="en-IN" sz="2400" b="1" dirty="0"/>
              <a:t>This is picked up by the PPM --- Decoded, time stamped and stored </a:t>
            </a:r>
          </a:p>
          <a:p>
            <a:r>
              <a:rPr lang="en-IN" sz="2400" b="1" dirty="0"/>
              <a:t>PPM – Also collects data from other body sensors and time stamps and logs them.</a:t>
            </a:r>
          </a:p>
          <a:p>
            <a:r>
              <a:rPr lang="en-IN" sz="2400" b="1" dirty="0"/>
              <a:t>When the PPM detects the presence of the Registered Mobile  in the proximity, It transmits all the logged data to the phone.</a:t>
            </a:r>
          </a:p>
          <a:p>
            <a:r>
              <a:rPr lang="en-IN" sz="2400" b="1" dirty="0"/>
              <a:t>This can in turn transfer the data through the cloud to the Caregivers, hospital, doctors etc.</a:t>
            </a:r>
            <a:r>
              <a:rPr lang="en-IN" sz="2400" dirty="0"/>
              <a:t> 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CAA4C0-1CED-4E5E-BEDF-07A04169D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6E0387-E5EA-448A-B7CF-05D0B09AD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368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4963A-A234-463D-829F-F1D4A5C08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9F0AE-1221-43B3-A138-9D7D044A2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883" y="2358322"/>
            <a:ext cx="10361856" cy="3416300"/>
          </a:xfrm>
        </p:spPr>
        <p:txBody>
          <a:bodyPr>
            <a:noAutofit/>
          </a:bodyPr>
          <a:lstStyle/>
          <a:p>
            <a:r>
              <a:rPr lang="en-IN" sz="2000" b="1" dirty="0"/>
              <a:t>We need a E-Stroller:</a:t>
            </a:r>
          </a:p>
          <a:p>
            <a:pPr lvl="1"/>
            <a:r>
              <a:rPr lang="en-IN" sz="1800" b="1" dirty="0"/>
              <a:t>Mommy wheels the baby out</a:t>
            </a:r>
          </a:p>
          <a:p>
            <a:pPr lvl="1"/>
            <a:r>
              <a:rPr lang="en-IN" sz="1800" b="1" dirty="0"/>
              <a:t>Sometimes she is not in a position to push it so we need some assistance</a:t>
            </a:r>
          </a:p>
          <a:p>
            <a:pPr lvl="1"/>
            <a:r>
              <a:rPr lang="en-IN" sz="1800" b="1" dirty="0"/>
              <a:t>Sometimes going sown the slope the stroller pulls her and she is likely to fall</a:t>
            </a:r>
          </a:p>
          <a:p>
            <a:pPr lvl="1"/>
            <a:r>
              <a:rPr lang="en-IN" sz="1800" b="1" dirty="0"/>
              <a:t>Sometimes she has to handle it with one hand as she is taking her knitting bag.</a:t>
            </a:r>
          </a:p>
          <a:p>
            <a:pPr lvl="1"/>
            <a:r>
              <a:rPr lang="en-IN" sz="1800" b="1" dirty="0"/>
              <a:t>I am worried that somebody will lift the baby when granny is busy knitting</a:t>
            </a:r>
          </a:p>
          <a:p>
            <a:pPr lvl="1"/>
            <a:r>
              <a:rPr lang="en-IN" sz="1800" b="1" dirty="0"/>
              <a:t>She also needs some assistance while steering the stroller.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C44160-894B-4C7D-8A54-E21977D9F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NMIT-COE-IOT-2019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0114BE-D5AB-40D0-8C79-307FBC172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2128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83A27-26B9-4808-B354-C694EC853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Proteus Personal Monitor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0AAA85-18FE-4029-A9A8-4EDC8069B8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0460" y="2423160"/>
            <a:ext cx="7744476" cy="357665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C4044A-CBAB-495F-800C-94DB3E360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68D4EE-9FAD-4813-991E-C501F7D9A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136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50C8F-94D8-4D82-B3C9-275D58E83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48719-B63B-41EE-9F89-140F8B75D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516" y="2603500"/>
            <a:ext cx="11482087" cy="3416300"/>
          </a:xfrm>
        </p:spPr>
        <p:txBody>
          <a:bodyPr>
            <a:normAutofit/>
          </a:bodyPr>
          <a:lstStyle/>
          <a:p>
            <a:r>
              <a:rPr lang="en-IN" sz="2400" b="1" dirty="0"/>
              <a:t>Automatic Parking: </a:t>
            </a:r>
          </a:p>
          <a:p>
            <a:pPr lvl="1"/>
            <a:r>
              <a:rPr lang="en-IN" sz="2200" b="1" dirty="0"/>
              <a:t>You know I am always in a hurry to catch their flights</a:t>
            </a:r>
          </a:p>
          <a:p>
            <a:pPr lvl="1"/>
            <a:r>
              <a:rPr lang="en-IN" sz="2200" b="1" dirty="0"/>
              <a:t>I don’t have time to search for a parking space in the parking lot</a:t>
            </a:r>
          </a:p>
          <a:p>
            <a:pPr lvl="1"/>
            <a:r>
              <a:rPr lang="en-IN" sz="2200" b="1" dirty="0"/>
              <a:t>You know I am paranoid of somebody else driving the car</a:t>
            </a:r>
          </a:p>
          <a:p>
            <a:pPr lvl="1"/>
            <a:r>
              <a:rPr lang="en-IN" sz="2200" b="1" dirty="0"/>
              <a:t>Design an automatic parking system for our Mercedes you know it is a drive by wire car.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EC15F1-C537-45D0-B728-B9FA3D1E8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30F6CA-A098-4858-BCF7-50240CAEA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705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EA231-D187-458F-93AD-F627C3DB1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B0E66-C9A0-4A20-9050-C10E57514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757" y="2603500"/>
            <a:ext cx="11123271" cy="3416300"/>
          </a:xfrm>
        </p:spPr>
        <p:txBody>
          <a:bodyPr>
            <a:normAutofit/>
          </a:bodyPr>
          <a:lstStyle/>
          <a:p>
            <a:r>
              <a:rPr lang="en-IN" sz="2400" b="1" dirty="0"/>
              <a:t>Automatic Medicine Dispenser</a:t>
            </a:r>
          </a:p>
          <a:p>
            <a:pPr lvl="1"/>
            <a:r>
              <a:rPr lang="en-IN" sz="2200" b="1" dirty="0"/>
              <a:t>You know Papa and Mamma have amnesia</a:t>
            </a:r>
          </a:p>
          <a:p>
            <a:pPr lvl="1"/>
            <a:r>
              <a:rPr lang="en-IN" sz="2200" b="1" dirty="0"/>
              <a:t>They keep forgetting to take their pills regularly.</a:t>
            </a:r>
          </a:p>
          <a:p>
            <a:pPr lvl="1"/>
            <a:r>
              <a:rPr lang="en-IN" sz="2200" b="1" dirty="0"/>
              <a:t>Sometimes they get confused and interchange each others medicines</a:t>
            </a:r>
          </a:p>
          <a:p>
            <a:pPr lvl="1"/>
            <a:r>
              <a:rPr lang="en-IN" sz="2200" b="1" dirty="0"/>
              <a:t>They need to get  prescriptions for refill automatically  from the doctor and the doctor also needs to know if they are taking their medicines properly</a:t>
            </a:r>
          </a:p>
          <a:p>
            <a:pPr lvl="1"/>
            <a:r>
              <a:rPr lang="en-IN" sz="2200" b="1" dirty="0"/>
              <a:t>I also need to be kept updated on their consumption of medicines.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3A358E-46CD-4E12-BE0E-FEE5E5517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0A6F88-4377-4A37-811C-DCFC168F4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982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B5501-20E0-4A90-B5D2-220771A9F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Super Engineer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8BFAEF3-2B2F-486C-9B01-65E4569426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7990" y="1654304"/>
            <a:ext cx="4409954" cy="4163254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383F97-6DBC-432C-B25A-6B0A75733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A05EB1-9BF7-4342-87C7-5648DA64B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311BE0-A503-40CA-AB3B-FB742E5E284F}"/>
              </a:ext>
            </a:extLst>
          </p:cNvPr>
          <p:cNvSpPr txBox="1"/>
          <p:nvPr/>
        </p:nvSpPr>
        <p:spPr>
          <a:xfrm>
            <a:off x="2491007" y="5961413"/>
            <a:ext cx="83952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/>
              <a:t>Super Engineer develops solutions for all three problem statements</a:t>
            </a:r>
          </a:p>
        </p:txBody>
      </p:sp>
    </p:spTree>
    <p:extLst>
      <p:ext uri="{BB962C8B-B14F-4D97-AF65-F5344CB8AC3E}">
        <p14:creationId xmlns:p14="http://schemas.microsoft.com/office/powerpoint/2010/main" val="3904660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C7DB5-1511-43C3-A94D-3B586CC1D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817" y="813596"/>
            <a:ext cx="9563203" cy="706964"/>
          </a:xfrm>
        </p:spPr>
        <p:txBody>
          <a:bodyPr/>
          <a:lstStyle/>
          <a:p>
            <a:r>
              <a:rPr lang="en-IN" dirty="0"/>
              <a:t>Group Conceptualization 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E546C-E1D8-45C7-B29C-DF40ADFE3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130362" cy="3416300"/>
          </a:xfrm>
        </p:spPr>
        <p:txBody>
          <a:bodyPr>
            <a:normAutofit/>
          </a:bodyPr>
          <a:lstStyle/>
          <a:p>
            <a:r>
              <a:rPr lang="en-IN" sz="2400" b="1" dirty="0"/>
              <a:t>Three Groups of students to develop a solution at least for one of the problem statements and present it in the class.</a:t>
            </a:r>
          </a:p>
          <a:p>
            <a:r>
              <a:rPr lang="en-IN" sz="2400" b="1" dirty="0"/>
              <a:t>Time allocated for this activity: 30 minutes for design and 15 minutes for presentation.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00B6C0-FAC4-4257-8295-877827DB8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NMIT-COE-IOT-2019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2B0927-C2E5-4628-9B91-D771886B4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4400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1127</TotalTime>
  <Words>2267</Words>
  <Application>Microsoft Office PowerPoint</Application>
  <PresentationFormat>Widescreen</PresentationFormat>
  <Paragraphs>418</Paragraphs>
  <Slides>50</Slides>
  <Notes>2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7" baseType="lpstr">
      <vt:lpstr>Arial</vt:lpstr>
      <vt:lpstr>Calibri</vt:lpstr>
      <vt:lpstr>Century Gothic</vt:lpstr>
      <vt:lpstr>Comic Sans MS</vt:lpstr>
      <vt:lpstr>Open Sans</vt:lpstr>
      <vt:lpstr>Wingdings 3</vt:lpstr>
      <vt:lpstr>Ion Boardroom</vt:lpstr>
      <vt:lpstr>Case Studies</vt:lpstr>
      <vt:lpstr> A Family </vt:lpstr>
      <vt:lpstr>A Family (contd.)</vt:lpstr>
      <vt:lpstr>Problem Statement</vt:lpstr>
      <vt:lpstr>Problem statement 1</vt:lpstr>
      <vt:lpstr>Problem statement 2</vt:lpstr>
      <vt:lpstr>Problem statement 3</vt:lpstr>
      <vt:lpstr>Super Engineer</vt:lpstr>
      <vt:lpstr>Group Conceptualization Activity</vt:lpstr>
      <vt:lpstr>E-Stroller Requirements</vt:lpstr>
      <vt:lpstr>E-Stroller Sensors &amp; Actuators</vt:lpstr>
      <vt:lpstr>E-Stroller : Possible Architecture</vt:lpstr>
      <vt:lpstr>E-Stroller</vt:lpstr>
      <vt:lpstr>E-Stroller</vt:lpstr>
      <vt:lpstr>BOSCH -   E-Stroller</vt:lpstr>
      <vt:lpstr>PowerPoint Presentation</vt:lpstr>
      <vt:lpstr>PowerPoint Presentation</vt:lpstr>
      <vt:lpstr>PowerPoint Presentation</vt:lpstr>
      <vt:lpstr>BOSCH -   E-Stroller  Drive Unit</vt:lpstr>
      <vt:lpstr>BOSCH -   E-Stroller     Battery</vt:lpstr>
      <vt:lpstr>E-Stroller: Safety &amp; Security</vt:lpstr>
      <vt:lpstr>UV – Levels </vt:lpstr>
      <vt:lpstr>BOSCH -   E-Stroller : Tracking</vt:lpstr>
      <vt:lpstr>BOSCH -   E-Stroller : Tracking</vt:lpstr>
      <vt:lpstr>BOSCH -   E-Stroller : Tracking</vt:lpstr>
      <vt:lpstr>Automatic Valet Parking in a Parking Lot</vt:lpstr>
      <vt:lpstr>AVP: Conceptual BD</vt:lpstr>
      <vt:lpstr>AVP: App</vt:lpstr>
      <vt:lpstr>BOSCH – Solutions Smart City</vt:lpstr>
      <vt:lpstr>Geriatric Care</vt:lpstr>
      <vt:lpstr>Non-Adherence to prescribed drug regime</vt:lpstr>
      <vt:lpstr>Non-Adherence to prescribed drug regime (contd.)</vt:lpstr>
      <vt:lpstr>Consequence of Non-adherence</vt:lpstr>
      <vt:lpstr>Smart Medicine Dispenser</vt:lpstr>
      <vt:lpstr>Objective</vt:lpstr>
      <vt:lpstr>Objectives (contd.)</vt:lpstr>
      <vt:lpstr>Requirements</vt:lpstr>
      <vt:lpstr>Technology Issues</vt:lpstr>
      <vt:lpstr>Proposed Solution: HW configuration</vt:lpstr>
      <vt:lpstr>Control Software  (simplest Configuration)</vt:lpstr>
      <vt:lpstr>Artistic Impression</vt:lpstr>
      <vt:lpstr>Artistic Impression: Liquid Dispenser</vt:lpstr>
      <vt:lpstr>Cheaters – Out of Desperation</vt:lpstr>
      <vt:lpstr>Cheaters – Out of Desperation</vt:lpstr>
      <vt:lpstr>Ingestible Sensors</vt:lpstr>
      <vt:lpstr>Overview of the System</vt:lpstr>
      <vt:lpstr>IEM -- Embedding</vt:lpstr>
      <vt:lpstr>Proteus Personal Monitor</vt:lpstr>
      <vt:lpstr>Working Principle</vt:lpstr>
      <vt:lpstr>Proteus Personal Monitor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Studies</dc:title>
  <dc:creator>Krishna Rao Venkatesh</dc:creator>
  <cp:lastModifiedBy>Jagdeesh patil</cp:lastModifiedBy>
  <cp:revision>133</cp:revision>
  <dcterms:created xsi:type="dcterms:W3CDTF">2019-09-28T06:54:28Z</dcterms:created>
  <dcterms:modified xsi:type="dcterms:W3CDTF">2019-10-04T04:58:33Z</dcterms:modified>
</cp:coreProperties>
</file>

<file path=docProps/thumbnail.jpeg>
</file>